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3" r:id="rId2"/>
    <p:sldId id="305" r:id="rId3"/>
    <p:sldId id="309" r:id="rId4"/>
    <p:sldId id="310" r:id="rId5"/>
    <p:sldId id="306" r:id="rId6"/>
    <p:sldId id="326" r:id="rId7"/>
    <p:sldId id="311" r:id="rId8"/>
    <p:sldId id="313" r:id="rId9"/>
    <p:sldId id="314" r:id="rId10"/>
    <p:sldId id="316" r:id="rId11"/>
    <p:sldId id="317" r:id="rId12"/>
    <p:sldId id="318" r:id="rId13"/>
    <p:sldId id="319" r:id="rId14"/>
    <p:sldId id="320" r:id="rId15"/>
    <p:sldId id="321" r:id="rId16"/>
    <p:sldId id="323" r:id="rId17"/>
    <p:sldId id="322" r:id="rId18"/>
    <p:sldId id="324" r:id="rId19"/>
    <p:sldId id="325" r:id="rId20"/>
    <p:sldId id="275" r:id="rId2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iddels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7855E-2C28-473E-8231-1607639B72D2}" type="datetimeFigureOut">
              <a:rPr lang="nb-NO" smtClean="0"/>
              <a:t>12.12.2023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78133-E7C1-4C3A-A838-58D3FBC3B9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897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05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2671AD-DA43-8361-BE40-1B2273E059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59527B9-085E-F088-2C74-CEBEB6313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5DEAAA9-CB0A-1646-3DFA-768281E2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DC85D-2C5F-4D61-89C3-7A9C0D6BF444}" type="datetimeFigureOut">
              <a:rPr lang="nb-NO" smtClean="0"/>
              <a:t>12.12.2023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9D610C9-40A3-9B31-00FC-667263FC2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66E44D-2E8A-01E9-52FA-BD0DF046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7B734-3423-4B14-9784-4F409E7EA6F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0288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C287A2-9FDB-6E07-C465-17D858440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E18F803-DC95-AF02-980F-CD5BA95A2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68102A0-2F95-B010-FADF-589C068FE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DC85D-2C5F-4D61-89C3-7A9C0D6BF444}" type="datetimeFigureOut">
              <a:rPr lang="nb-NO" smtClean="0"/>
              <a:t>12.12.2023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7F68608-4601-9707-9884-7A6672EE5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A9F15C0-7084-76D0-E1B6-81261A6C9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7B734-3423-4B14-9784-4F409E7EA6F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2338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021136A-58E6-0AD7-E9E4-C380A27DB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3393B2B-8085-A564-C001-FC006D8A6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436E629-A551-AEF7-F082-B116431FD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DC85D-2C5F-4D61-89C3-7A9C0D6BF444}" type="datetimeFigureOut">
              <a:rPr lang="nb-NO" smtClean="0"/>
              <a:t>12.12.2023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68EEF9A-44CC-FE90-7BFC-7C0B6E40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11524D2-2CB6-39B8-57B2-734CFB21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7B734-3423-4B14-9784-4F409E7EA6F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6684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sen ta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for å legge til bilde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Legg til tittel</a:t>
            </a:r>
          </a:p>
        </p:txBody>
      </p:sp>
      <p:sp>
        <p:nvSpPr>
          <p:cNvPr id="7" name="Plassholder for tekst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15" name="Plassholder for dato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nb-NO" noProof="0"/>
              <a:t>Salgspresentasjon</a:t>
            </a:r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734477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AC0F83-13F1-1C7E-6681-1BBAC9012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82B822-C3C6-AB76-47CE-A39187C7C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ECAB030-573A-1D7C-74E7-347F28E1F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DC85D-2C5F-4D61-89C3-7A9C0D6BF444}" type="datetimeFigureOut">
              <a:rPr lang="nb-NO" smtClean="0"/>
              <a:t>12.12.2023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F909F4-0F30-887A-7B0E-62801924F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6110829-2D69-6E0E-4290-42BCA9958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7B734-3423-4B14-9784-4F409E7EA6F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732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E113BB-970D-8E8A-4E1A-12C6163AC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0BE1496-CFF9-9E00-448B-6EB37825D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63AF014-315F-05E0-8122-597542DCB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DC85D-2C5F-4D61-89C3-7A9C0D6BF444}" type="datetimeFigureOut">
              <a:rPr lang="nb-NO" smtClean="0"/>
              <a:t>12.12.2023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90B99B9-4788-3AB1-B75E-DA5FE0D00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AB89347-C289-77B4-EC53-56C084958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7B734-3423-4B14-9784-4F409E7EA6F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4385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FB76B2-039A-D651-7443-4C90F8891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A08165-27C9-8F1F-BDB1-1B7C4B543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E581D40-7A8B-7A43-2005-52D87ED1A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8AFF02F-B7CA-6BEA-9A78-67D0950CE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DC85D-2C5F-4D61-89C3-7A9C0D6BF444}" type="datetimeFigureOut">
              <a:rPr lang="nb-NO" smtClean="0"/>
              <a:t>12.12.2023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449BEF0-D1ED-CEAC-5E7B-009F5B5E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E34B3C2-CBA5-C02A-2682-1D4978B22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7B734-3423-4B14-9784-4F409E7EA6F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4918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585E4F-D662-E2C6-E09B-9D73CF06B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49B5AA3-5BB9-5D3F-7736-13D41FD96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673584B-C49B-075C-B77E-BFFD43860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16281E0-7BF0-73BB-6D38-D586BE8E30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0EC746F-4655-E270-A640-837043FA73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D3E5100-D013-E044-3A79-DAD5CDC24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DC85D-2C5F-4D61-89C3-7A9C0D6BF444}" type="datetimeFigureOut">
              <a:rPr lang="nb-NO" smtClean="0"/>
              <a:t>12.12.2023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68F4BDE-0A0D-1955-F89E-E63D1CCC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65C04A1-7580-6DDB-6159-19FBA6906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7B734-3423-4B14-9784-4F409E7EA6F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9164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A63099-2583-30B3-486E-1286DFF62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76B3888-3764-1CF2-D8B8-E0DC84D05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DC85D-2C5F-4D61-89C3-7A9C0D6BF444}" type="datetimeFigureOut">
              <a:rPr lang="nb-NO" smtClean="0"/>
              <a:t>12.12.2023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B4B4F47-C7E1-A797-9DB6-963C13232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0ACB08C-CDEF-F587-FDA5-7EB77BE9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7B734-3423-4B14-9784-4F409E7EA6F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0835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0A5BF61-C5B0-B1E3-EA63-9B4A01C5F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DC85D-2C5F-4D61-89C3-7A9C0D6BF444}" type="datetimeFigureOut">
              <a:rPr lang="nb-NO" smtClean="0"/>
              <a:t>12.12.2023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D77071C-BCDB-7D83-7E4F-24B2DF07B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3845B6D-438D-F9B4-A323-FC558FEF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7B734-3423-4B14-9784-4F409E7EA6F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4930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9F842F-90C3-A157-DC0B-C3A73157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32A8F36-7D03-6C16-ECA5-FD1E83F85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3E62090-080C-216A-C951-4F052FCBB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DBE5D71-18C6-B2C4-E795-8D9072CC5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DC85D-2C5F-4D61-89C3-7A9C0D6BF444}" type="datetimeFigureOut">
              <a:rPr lang="nb-NO" smtClean="0"/>
              <a:t>12.12.2023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AA1D2A-2F8D-5A87-93EA-60252AB0B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E5549B4-AEE2-EDF0-47AA-81CBD300F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7B734-3423-4B14-9784-4F409E7EA6F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1776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A2A00F-C1FA-C898-1B76-FDF58ED8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09B5F5C-A314-10DC-3BC4-562C7E1FF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DA3F7D1-D0BC-DF40-6312-74E2172BB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62D281D-BE49-36A2-E748-E1469FDE0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DC85D-2C5F-4D61-89C3-7A9C0D6BF444}" type="datetimeFigureOut">
              <a:rPr lang="nb-NO" smtClean="0"/>
              <a:t>12.12.2023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2354038-9CF3-D5E4-BDB8-028C66FFE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37457A0-6694-BC93-8DD7-BB55BE90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7B734-3423-4B14-9784-4F409E7EA6F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433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652CA52-E015-AED6-9126-1152CF81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956F361-85E8-DFEC-2882-2F0A06073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23D486-432C-CAF8-5859-50586B25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DC85D-2C5F-4D61-89C3-7A9C0D6BF444}" type="datetimeFigureOut">
              <a:rPr lang="nb-NO" smtClean="0"/>
              <a:t>12.12.2023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E19BB2-B686-9576-7BC2-7AE245447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315469F-6E5A-42A0-4C29-37B9FDA4E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7B734-3423-4B14-9784-4F409E7EA6F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620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statsforvalteren.no/oslo-og-viken/miljo-og-klima/avlop/soknad-om-tillatelse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fagradet@vav.oslo.kommune.n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hyperlink" Target="http://www.indre-oslofjord.no/om-fagraad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art.ssb.no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5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27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31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33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35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37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7FE3B01-5C3B-9B12-13D8-688BBAA77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9" y="0"/>
            <a:ext cx="985973" cy="1182255"/>
          </a:xfrm>
          <a:prstGeom prst="rect">
            <a:avLst/>
          </a:prstGeom>
        </p:spPr>
      </p:pic>
      <p:pic>
        <p:nvPicPr>
          <p:cNvPr id="6" name="Bilde 5" descr="Et bilde som inneholder himmel, utendørs, vann, natur">
            <a:extLst>
              <a:ext uri="{FF2B5EF4-FFF2-40B4-BE49-F238E27FC236}">
                <a16:creationId xmlns:a16="http://schemas.microsoft.com/office/drawing/2014/main" id="{9939454F-AD19-06C5-340A-79D75F6F5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26" y="215601"/>
            <a:ext cx="8492728" cy="636954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E81FBAE-8A04-6209-EA1A-E9F807031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702" y="383916"/>
            <a:ext cx="6894623" cy="1994046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kern="1200" dirty="0" err="1">
                <a:latin typeface="Oslo Sans Office" panose="02000000000000000000" pitchFamily="2" charset="0"/>
              </a:rPr>
              <a:t>Nytt</a:t>
            </a:r>
            <a:r>
              <a:rPr lang="en-US" sz="2000" kern="1200" dirty="0">
                <a:latin typeface="Oslo Sans Office" panose="02000000000000000000" pitchFamily="2" charset="0"/>
              </a:rPr>
              <a:t> </a:t>
            </a:r>
            <a:r>
              <a:rPr lang="en-US" sz="2000" kern="1200" dirty="0" err="1">
                <a:latin typeface="Oslo Sans Office" panose="02000000000000000000" pitchFamily="2" charset="0"/>
              </a:rPr>
              <a:t>prosjekt</a:t>
            </a:r>
            <a:r>
              <a:rPr lang="en-US" sz="2000" dirty="0">
                <a:latin typeface="Oslo Sans Office" panose="02000000000000000000" pitchFamily="2" charset="0"/>
              </a:rPr>
              <a:t> </a:t>
            </a:r>
            <a:r>
              <a:rPr lang="en-US" sz="2000" dirty="0" err="1">
                <a:latin typeface="Oslo Sans Office" panose="02000000000000000000" pitchFamily="2" charset="0"/>
              </a:rPr>
              <a:t>i</a:t>
            </a:r>
            <a:r>
              <a:rPr lang="en-US" sz="2000" dirty="0">
                <a:latin typeface="Oslo Sans Office" panose="02000000000000000000" pitchFamily="2" charset="0"/>
              </a:rPr>
              <a:t> </a:t>
            </a:r>
            <a:r>
              <a:rPr lang="en-US" sz="2000" kern="1200" dirty="0" err="1">
                <a:latin typeface="Oslo Sans Office" panose="02000000000000000000" pitchFamily="2" charset="0"/>
              </a:rPr>
              <a:t>regi</a:t>
            </a:r>
            <a:r>
              <a:rPr lang="en-US" sz="2000" kern="1200" dirty="0">
                <a:latin typeface="Oslo Sans Office" panose="02000000000000000000" pitchFamily="2" charset="0"/>
              </a:rPr>
              <a:t> av Fagrådet: </a:t>
            </a:r>
            <a:br>
              <a:rPr lang="en-US" sz="3200" kern="1200" dirty="0">
                <a:latin typeface="Oslo Sans Office" panose="02000000000000000000" pitchFamily="2" charset="0"/>
              </a:rPr>
            </a:br>
            <a:r>
              <a:rPr lang="en-US" sz="3200" kern="1200" dirty="0" err="1">
                <a:latin typeface="Oslo Sans Office" panose="02000000000000000000" pitchFamily="2" charset="0"/>
              </a:rPr>
              <a:t>Kvalitetssikring</a:t>
            </a:r>
            <a:r>
              <a:rPr lang="en-US" sz="3200" kern="1200" dirty="0">
                <a:latin typeface="Oslo Sans Office" panose="02000000000000000000" pitchFamily="2" charset="0"/>
              </a:rPr>
              <a:t> av </a:t>
            </a:r>
            <a:r>
              <a:rPr lang="en-US" sz="3200" kern="1200" dirty="0" err="1">
                <a:latin typeface="Oslo Sans Office" panose="02000000000000000000" pitchFamily="2" charset="0"/>
              </a:rPr>
              <a:t>underlag</a:t>
            </a:r>
            <a:r>
              <a:rPr lang="en-US" sz="3200" kern="1200" dirty="0">
                <a:latin typeface="Oslo Sans Office" panose="02000000000000000000" pitchFamily="2" charset="0"/>
              </a:rPr>
              <a:t> </a:t>
            </a:r>
            <a:r>
              <a:rPr lang="en-US" sz="3200" kern="1200" dirty="0" err="1">
                <a:latin typeface="Oslo Sans Office" panose="02000000000000000000" pitchFamily="2" charset="0"/>
              </a:rPr>
              <a:t>til</a:t>
            </a:r>
            <a:r>
              <a:rPr lang="en-US" sz="3200" kern="1200" dirty="0">
                <a:latin typeface="Oslo Sans Office" panose="02000000000000000000" pitchFamily="2" charset="0"/>
              </a:rPr>
              <a:t> </a:t>
            </a:r>
            <a:r>
              <a:rPr lang="en-US" sz="3200" kern="1200" dirty="0" err="1">
                <a:latin typeface="Oslo Sans Office" panose="02000000000000000000" pitchFamily="2" charset="0"/>
              </a:rPr>
              <a:t>søknad</a:t>
            </a:r>
            <a:r>
              <a:rPr lang="en-US" sz="3200" kern="1200" dirty="0">
                <a:latin typeface="Oslo Sans Office" panose="02000000000000000000" pitchFamily="2" charset="0"/>
              </a:rPr>
              <a:t> om </a:t>
            </a:r>
            <a:r>
              <a:rPr lang="en-US" sz="3200" kern="1200" dirty="0" err="1">
                <a:latin typeface="Oslo Sans Office" panose="02000000000000000000" pitchFamily="2" charset="0"/>
              </a:rPr>
              <a:t>utslippstillatelse</a:t>
            </a:r>
            <a:endParaRPr lang="en-US" sz="3200" kern="1200" dirty="0">
              <a:latin typeface="Oslo Sans Office" panose="02000000000000000000" pitchFamily="2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BDBB572-9CB0-15D8-FB88-D5D5E5A25016}"/>
              </a:ext>
            </a:extLst>
          </p:cNvPr>
          <p:cNvSpPr txBox="1"/>
          <p:nvPr/>
        </p:nvSpPr>
        <p:spPr>
          <a:xfrm>
            <a:off x="8277225" y="6155967"/>
            <a:ext cx="37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Hovedøya. Foto: Elisabeth B. Solheim</a:t>
            </a:r>
          </a:p>
        </p:txBody>
      </p:sp>
    </p:spTree>
    <p:extLst>
      <p:ext uri="{BB962C8B-B14F-4D97-AF65-F5344CB8AC3E}">
        <p14:creationId xmlns:p14="http://schemas.microsoft.com/office/powerpoint/2010/main" val="265730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5E2DC2-5406-62F0-5749-078C8AE64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392" y="995161"/>
            <a:ext cx="4085665" cy="976512"/>
          </a:xfrm>
        </p:spPr>
        <p:txBody>
          <a:bodyPr anchor="t">
            <a:normAutofit fontScale="90000"/>
          </a:bodyPr>
          <a:lstStyle/>
          <a:p>
            <a:r>
              <a:rPr lang="nb-NO" sz="3200" dirty="0">
                <a:latin typeface="Oslo Sans Office" panose="02000000000000000000" pitchFamily="2" charset="0"/>
              </a:rPr>
              <a:t>Beskrivelse av dagens overløpsdrift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E7ED26-A925-F540-3CB8-EBF31F953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095687"/>
            <a:ext cx="4667250" cy="43908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Felles beskrivelse av hvilke overløp som er de viktigste for felles resipient, samt beskrivelse av hvilke overvåkning som er nødvendig, inkludert prøvetaking og overløpsdrift 	</a:t>
            </a:r>
          </a:p>
          <a:p>
            <a:pPr>
              <a:lnSpc>
                <a:spcPct val="100000"/>
              </a:lnSpc>
            </a:pPr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Det bør sees samlet på hvor vi har de største overløpsutslippene til felles resipient. </a:t>
            </a:r>
          </a:p>
          <a:p>
            <a:pPr>
              <a:lnSpc>
                <a:spcPct val="100000"/>
              </a:lnSpc>
            </a:pPr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Det bør gjøres en vurdering av om disse er godt nok overvåket pr. i dag eller om dette bør forsterkes ytterligere. Inkludert i en slik vurdering ligger både prøvetaking og logging av overløpsdrift. 	</a:t>
            </a:r>
          </a:p>
          <a:p>
            <a:endParaRPr lang="nb-NO" sz="2000" dirty="0"/>
          </a:p>
        </p:txBody>
      </p:sp>
      <p:pic>
        <p:nvPicPr>
          <p:cNvPr id="5" name="Bilde 4" descr="Et bilde som inneholder grotte, utendørs, natur, grunn&#10;&#10;Automatisk generert beskrivelse">
            <a:extLst>
              <a:ext uri="{FF2B5EF4-FFF2-40B4-BE49-F238E27FC236}">
                <a16:creationId xmlns:a16="http://schemas.microsoft.com/office/drawing/2014/main" id="{DC372712-E82D-EFAE-767C-452CE7482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00" r="-2" b="3364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68D81BE-AB16-059D-E963-AED8464C07A6}"/>
              </a:ext>
            </a:extLst>
          </p:cNvPr>
          <p:cNvSpPr txBox="1"/>
          <p:nvPr/>
        </p:nvSpPr>
        <p:spPr>
          <a:xfrm>
            <a:off x="5962649" y="6400800"/>
            <a:ext cx="408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Mengdemåler i avløpskanal. Foto: VAV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D080566-0302-4201-37E1-9ACEF0474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9" y="0"/>
            <a:ext cx="985973" cy="11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33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077922-9AE6-0E04-DA4F-041F002C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2" y="1215937"/>
            <a:ext cx="4467225" cy="1052711"/>
          </a:xfrm>
        </p:spPr>
        <p:txBody>
          <a:bodyPr anchor="t">
            <a:normAutofit fontScale="90000"/>
          </a:bodyPr>
          <a:lstStyle/>
          <a:p>
            <a:r>
              <a:rPr lang="nb-NO" sz="3200" dirty="0">
                <a:latin typeface="Oslo Sans Office" panose="02000000000000000000" pitchFamily="2" charset="0"/>
              </a:rPr>
              <a:t>Beregning av </a:t>
            </a:r>
            <a:r>
              <a:rPr lang="nb-NO" sz="3200" dirty="0" err="1">
                <a:latin typeface="Oslo Sans Office" panose="02000000000000000000" pitchFamily="2" charset="0"/>
              </a:rPr>
              <a:t>fremmedvannsandeler</a:t>
            </a:r>
            <a:endParaRPr lang="nb-NO" sz="3200" dirty="0">
              <a:latin typeface="Oslo Sans Office" panose="02000000000000000000" pitchFamily="2" charset="0"/>
            </a:endParaRPr>
          </a:p>
        </p:txBody>
      </p:sp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844779-2003-5E63-0264-6F542CDAB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4743450" cy="42767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Metodikk for beregning av </a:t>
            </a:r>
            <a:r>
              <a:rPr lang="nb-NO" sz="1800" b="0" i="0" u="none" strike="noStrike" baseline="0" dirty="0" err="1">
                <a:solidFill>
                  <a:srgbClr val="000000"/>
                </a:solidFill>
                <a:latin typeface="Oslo Sans Office" panose="02000000000000000000" pitchFamily="2" charset="0"/>
              </a:rPr>
              <a:t>fremmedvannsandeler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 (+ evt. beregning av fremmedvanns-andelene) 	</a:t>
            </a:r>
          </a:p>
          <a:p>
            <a:pPr>
              <a:lnSpc>
                <a:spcPct val="120000"/>
              </a:lnSpc>
            </a:pPr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Prosjektet kan se på hvordan vi kan beregne fremmedvann inn til definerte punkt.</a:t>
            </a:r>
            <a:endParaRPr lang="nb-NO" sz="1800" dirty="0">
              <a:solidFill>
                <a:srgbClr val="000000"/>
              </a:solidFill>
              <a:latin typeface="Oslo Sans Office" panose="020000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(</a:t>
            </a:r>
            <a:r>
              <a:rPr lang="nb-NO" sz="1800" b="0" i="0" u="none" strike="noStrike" baseline="0" dirty="0" err="1">
                <a:solidFill>
                  <a:srgbClr val="000000"/>
                </a:solidFill>
                <a:latin typeface="Oslo Sans Office" panose="02000000000000000000" pitchFamily="2" charset="0"/>
              </a:rPr>
              <a:t>F.eks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 </a:t>
            </a:r>
            <a:r>
              <a:rPr lang="nb-NO" sz="1800" b="0" i="0" u="none" strike="noStrike" baseline="0" dirty="0" err="1">
                <a:solidFill>
                  <a:srgbClr val="000000"/>
                </a:solidFill>
                <a:latin typeface="Oslo Sans Office" panose="02000000000000000000" pitchFamily="2" charset="0"/>
              </a:rPr>
              <a:t>påslippspunkt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 til VEAS-tunnelen og definere et punkt på østsiden av fjorden) </a:t>
            </a:r>
          </a:p>
          <a:p>
            <a:pPr>
              <a:lnSpc>
                <a:spcPct val="120000"/>
              </a:lnSpc>
            </a:pPr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En hydraulisk modell kan brukes i beregninger av </a:t>
            </a:r>
            <a:r>
              <a:rPr lang="nb-NO" sz="1800" b="0" i="0" u="none" strike="noStrike" baseline="0" dirty="0" err="1">
                <a:solidFill>
                  <a:srgbClr val="000000"/>
                </a:solidFill>
                <a:latin typeface="Oslo Sans Office" panose="02000000000000000000" pitchFamily="2" charset="0"/>
              </a:rPr>
              <a:t>fremmedvannsandeler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, men det er også andre metoder som kan benyttes. </a:t>
            </a:r>
          </a:p>
          <a:p>
            <a:pPr>
              <a:lnSpc>
                <a:spcPct val="120000"/>
              </a:lnSpc>
            </a:pPr>
            <a:r>
              <a:rPr lang="nb-NO" sz="1800" dirty="0">
                <a:solidFill>
                  <a:srgbClr val="000000"/>
                </a:solidFill>
                <a:latin typeface="Oslo Sans Office" panose="02000000000000000000" pitchFamily="2" charset="0"/>
              </a:rPr>
              <a:t>M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ålinger av vannføring/prøvetaking av for eksempel fosforkonsentrasjoner. 	</a:t>
            </a:r>
          </a:p>
          <a:p>
            <a:endParaRPr lang="nb-NO" sz="20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3C94D67-4A2E-5EB5-F346-AB0D6D11D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1364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500FD230-FE86-F0AF-DADB-1F7D29B8D445}"/>
              </a:ext>
            </a:extLst>
          </p:cNvPr>
          <p:cNvSpPr txBox="1"/>
          <p:nvPr/>
        </p:nvSpPr>
        <p:spPr>
          <a:xfrm>
            <a:off x="6080023" y="6093460"/>
            <a:ext cx="56829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dirty="0"/>
              <a:t>Fra «Hans». Mer enn bare avløp. Kumlokk må holdes igjen. </a:t>
            </a:r>
          </a:p>
          <a:p>
            <a:r>
              <a:rPr lang="nb-NO" dirty="0"/>
              <a:t>Foto: VAV.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649DCAF-E3AE-B77C-6342-5D6EA6BB9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9" y="0"/>
            <a:ext cx="985973" cy="11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69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1BDBF4-C7D3-E328-8AFB-8002607C8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1185661"/>
            <a:ext cx="4085665" cy="757438"/>
          </a:xfrm>
        </p:spPr>
        <p:txBody>
          <a:bodyPr anchor="t">
            <a:normAutofit/>
          </a:bodyPr>
          <a:lstStyle/>
          <a:p>
            <a:r>
              <a:rPr lang="nb-NO" sz="3200" dirty="0" err="1">
                <a:latin typeface="Oslo Sans Office" panose="02000000000000000000" pitchFamily="2" charset="0"/>
              </a:rPr>
              <a:t>MiljøROS</a:t>
            </a:r>
            <a:r>
              <a:rPr lang="nb-NO" sz="3200" dirty="0">
                <a:latin typeface="Oslo Sans Office" panose="02000000000000000000" pitchFamily="2" charset="0"/>
              </a:rPr>
              <a:t>-analyser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5C29AFB-D4FE-3C80-326A-B3C904E20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444" y="2390775"/>
            <a:ext cx="4429125" cy="338137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nb-NO" sz="20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Utarbeidelse av felles metodikk for gjennomføring av </a:t>
            </a:r>
            <a:r>
              <a:rPr lang="nb-NO" sz="2000" b="0" i="0" u="none" strike="noStrike" baseline="0" dirty="0" err="1">
                <a:solidFill>
                  <a:srgbClr val="000000"/>
                </a:solidFill>
                <a:latin typeface="Oslo Sans Office" panose="02000000000000000000" pitchFamily="2" charset="0"/>
              </a:rPr>
              <a:t>miljøROS</a:t>
            </a:r>
            <a:r>
              <a:rPr lang="nb-NO" sz="20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- analyser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20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	</a:t>
            </a:r>
          </a:p>
          <a:p>
            <a:pPr>
              <a:lnSpc>
                <a:spcPct val="100000"/>
              </a:lnSpc>
            </a:pPr>
            <a:r>
              <a:rPr lang="nb-NO" sz="20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Prosjektet kan utarbeide en felles metodikk for gjennomføring av </a:t>
            </a:r>
            <a:r>
              <a:rPr lang="nb-NO" sz="2000" b="0" i="0" u="none" strike="noStrike" baseline="0" dirty="0" err="1">
                <a:solidFill>
                  <a:srgbClr val="000000"/>
                </a:solidFill>
                <a:latin typeface="Oslo Sans Office" panose="02000000000000000000" pitchFamily="2" charset="0"/>
              </a:rPr>
              <a:t>miljøROS</a:t>
            </a:r>
            <a:r>
              <a:rPr lang="nb-NO" sz="20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- analyser, som deretter kan benyttes av hver enkelt kommune. 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	</a:t>
            </a:r>
          </a:p>
          <a:p>
            <a:endParaRPr lang="nb-NO" sz="2000" dirty="0"/>
          </a:p>
        </p:txBody>
      </p:sp>
      <p:pic>
        <p:nvPicPr>
          <p:cNvPr id="4" name="Picture 4" descr="Keine Beschreibung verfügbar.">
            <a:extLst>
              <a:ext uri="{FF2B5EF4-FFF2-40B4-BE49-F238E27FC236}">
                <a16:creationId xmlns:a16="http://schemas.microsoft.com/office/drawing/2014/main" id="{EB7A51DF-C729-E289-5E79-11008344C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r="25667"/>
          <a:stretch/>
        </p:blipFill>
        <p:spPr bwMode="auto">
          <a:xfrm>
            <a:off x="5650992" y="10"/>
            <a:ext cx="654100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2706E25-F04B-1D45-7709-50CB8FDA6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9" y="0"/>
            <a:ext cx="985973" cy="118225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03B4815-05E7-349A-5B84-39117DDED90E}"/>
              </a:ext>
            </a:extLst>
          </p:cNvPr>
          <p:cNvSpPr txBox="1"/>
          <p:nvPr/>
        </p:nvSpPr>
        <p:spPr>
          <a:xfrm>
            <a:off x="8724900" y="6444520"/>
            <a:ext cx="337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Vollen. Foto: Elisabeth B. Solheim</a:t>
            </a:r>
          </a:p>
        </p:txBody>
      </p:sp>
    </p:spTree>
    <p:extLst>
      <p:ext uri="{BB962C8B-B14F-4D97-AF65-F5344CB8AC3E}">
        <p14:creationId xmlns:p14="http://schemas.microsoft.com/office/powerpoint/2010/main" val="3248591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8B18DF-7228-7179-730A-8F07580C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75" y="1125139"/>
            <a:ext cx="4888992" cy="643139"/>
          </a:xfrm>
        </p:spPr>
        <p:txBody>
          <a:bodyPr anchor="t">
            <a:normAutofit/>
          </a:bodyPr>
          <a:lstStyle/>
          <a:p>
            <a:r>
              <a:rPr lang="nb-NO" sz="3200" dirty="0">
                <a:latin typeface="Oslo Sans Office" panose="02000000000000000000" pitchFamily="2" charset="0"/>
              </a:rPr>
              <a:t>Forurensningsregnskap</a:t>
            </a:r>
          </a:p>
        </p:txBody>
      </p:sp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895B955-22C1-D7BD-0FF5-A63647E13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711161"/>
            <a:ext cx="4755642" cy="5061113"/>
          </a:xfrm>
        </p:spPr>
        <p:txBody>
          <a:bodyPr>
            <a:normAutofit fontScale="92500" lnSpcReduction="10000"/>
          </a:bodyPr>
          <a:lstStyle/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Det etableres et forurensningsregnskap for alle kommunene samlet 	</a:t>
            </a:r>
          </a:p>
          <a:p>
            <a:endParaRPr lang="nb-NO" sz="2000" dirty="0"/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Regnskapet skal brukes som input av tilførselsberegninger i resipientvurderingen. </a:t>
            </a:r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Regnskapet må se på følgende kilder: </a:t>
            </a:r>
          </a:p>
          <a:p>
            <a:pPr marL="0" indent="0">
              <a:buNone/>
            </a:pPr>
            <a:r>
              <a:rPr lang="nb-NO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Overløpsdrift </a:t>
            </a:r>
          </a:p>
          <a:p>
            <a:pPr marL="0" indent="0">
              <a:buNone/>
            </a:pPr>
            <a:r>
              <a:rPr lang="nb-NO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Utlekking fra ledningsnettet </a:t>
            </a:r>
          </a:p>
          <a:p>
            <a:pPr marL="0" indent="0">
              <a:buNone/>
            </a:pPr>
            <a:r>
              <a:rPr lang="nb-NO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Utslipp renseanleggene </a:t>
            </a:r>
          </a:p>
          <a:p>
            <a:endParaRPr lang="nb-NO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I tillegg bør regnskapet vurdere andre mulige kilder til forurensning av resipienten. </a:t>
            </a:r>
          </a:p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Regnskapet må vurdere metodikk for å beregne utslipp fra de ulike kildene samt kvantifisere utslippene både i dag og i år 2035 	</a:t>
            </a:r>
          </a:p>
          <a:p>
            <a:endParaRPr lang="nb-NO" sz="2000" dirty="0"/>
          </a:p>
        </p:txBody>
      </p:sp>
      <p:pic>
        <p:nvPicPr>
          <p:cNvPr id="4" name="Picture 2" descr="Keine Beschreibung verfügbar.">
            <a:extLst>
              <a:ext uri="{FF2B5EF4-FFF2-40B4-BE49-F238E27FC236}">
                <a16:creationId xmlns:a16="http://schemas.microsoft.com/office/drawing/2014/main" id="{019D8C0C-DAB7-C8AF-F6C3-713436F6F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r="19547"/>
          <a:stretch/>
        </p:blipFill>
        <p:spPr bwMode="auto">
          <a:xfrm>
            <a:off x="5650992" y="10"/>
            <a:ext cx="654100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43A5B93-D477-048B-EDDE-03BB4C1A2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37" y="0"/>
            <a:ext cx="938339" cy="112513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F539B2A4-7BA5-AE76-84FC-871BCBA0B43A}"/>
              </a:ext>
            </a:extLst>
          </p:cNvPr>
          <p:cNvSpPr txBox="1"/>
          <p:nvPr/>
        </p:nvSpPr>
        <p:spPr>
          <a:xfrm>
            <a:off x="7988701" y="6488658"/>
            <a:ext cx="4336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VEAS-tunnelen. Foto: Elisabeth B. Solheim</a:t>
            </a:r>
          </a:p>
        </p:txBody>
      </p:sp>
    </p:spTree>
    <p:extLst>
      <p:ext uri="{BB962C8B-B14F-4D97-AF65-F5344CB8AC3E}">
        <p14:creationId xmlns:p14="http://schemas.microsoft.com/office/powerpoint/2010/main" val="3730530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nt">
            <a:extLst>
              <a:ext uri="{FF2B5EF4-FFF2-40B4-BE49-F238E27FC236}">
                <a16:creationId xmlns:a16="http://schemas.microsoft.com/office/drawing/2014/main" id="{18EEE165-BC21-B37E-CF1E-0E1E2D138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92321" y="1"/>
            <a:ext cx="4299679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368300" dist="139700" sx="97000" sy="970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B886C57-9040-23C0-464E-CDC0D779D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39" y="822722"/>
            <a:ext cx="4648893" cy="158496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Oslo Sans Office" panose="02000000000000000000" pitchFamily="2" charset="0"/>
              </a:rPr>
              <a:t>Beregning</a:t>
            </a:r>
            <a:r>
              <a:rPr lang="en-US" kern="1200" dirty="0">
                <a:solidFill>
                  <a:schemeClr val="tx1"/>
                </a:solidFill>
                <a:latin typeface="Oslo Sans Office" panose="02000000000000000000" pitchFamily="2" charset="0"/>
              </a:rPr>
              <a:t> av </a:t>
            </a:r>
            <a:r>
              <a:rPr lang="en-US" kern="1200" dirty="0" err="1">
                <a:solidFill>
                  <a:schemeClr val="tx1"/>
                </a:solidFill>
                <a:latin typeface="Oslo Sans Office" panose="02000000000000000000" pitchFamily="2" charset="0"/>
              </a:rPr>
              <a:t>klimagassutslipp</a:t>
            </a:r>
            <a:br>
              <a:rPr lang="en-US" kern="1200" dirty="0">
                <a:solidFill>
                  <a:schemeClr val="tx1"/>
                </a:solidFill>
                <a:latin typeface="Oslo Sans Office" panose="02000000000000000000" pitchFamily="2" charset="0"/>
              </a:rPr>
            </a:br>
            <a:br>
              <a:rPr lang="en-US" kern="1200" dirty="0">
                <a:solidFill>
                  <a:schemeClr val="tx1"/>
                </a:solidFill>
                <a:latin typeface="Oslo Sans Office" panose="02000000000000000000" pitchFamily="2" charset="0"/>
              </a:rPr>
            </a:br>
            <a:endParaRPr lang="en-US" kern="1200" dirty="0">
              <a:solidFill>
                <a:schemeClr val="tx1"/>
              </a:solidFill>
              <a:latin typeface="Oslo Sans Office" panose="02000000000000000000" pitchFamily="2" charset="0"/>
            </a:endParaRPr>
          </a:p>
        </p:txBody>
      </p:sp>
      <p:pic>
        <p:nvPicPr>
          <p:cNvPr id="7" name="Graphic 6" descr="Kalkulator">
            <a:extLst>
              <a:ext uri="{FF2B5EF4-FFF2-40B4-BE49-F238E27FC236}">
                <a16:creationId xmlns:a16="http://schemas.microsoft.com/office/drawing/2014/main" id="{3E38BB66-9049-0671-1EBF-A5FDDEE86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7845" y="899563"/>
            <a:ext cx="5058872" cy="5058872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E242AE4F-2AA8-E9CD-395E-07DD3F46E1A5}"/>
              </a:ext>
            </a:extLst>
          </p:cNvPr>
          <p:cNvSpPr txBox="1"/>
          <p:nvPr/>
        </p:nvSpPr>
        <p:spPr>
          <a:xfrm>
            <a:off x="676275" y="2657475"/>
            <a:ext cx="54197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Metodikk for beregning av utslipp av klimagasser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Norsk Vann har etablert en metodikk for beregning av utslipp av klimagasser. Muligens kan denne metoden brukes i prosjektet, men det bør sees på om det skal gjøres tilpasninger/forenklinger. 	</a:t>
            </a:r>
          </a:p>
          <a:p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D053EE3-B438-B021-7343-AC5E87DE1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9" y="0"/>
            <a:ext cx="985973" cy="11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26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D07900F-2A30-3CFD-19AE-2AD6272D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4" y="2629253"/>
            <a:ext cx="3895584" cy="1013977"/>
          </a:xfrm>
        </p:spPr>
        <p:txBody>
          <a:bodyPr anchor="b">
            <a:normAutofit/>
          </a:bodyPr>
          <a:lstStyle/>
          <a:p>
            <a:pPr algn="r"/>
            <a:r>
              <a:rPr lang="nb-NO" sz="4000" dirty="0">
                <a:solidFill>
                  <a:srgbClr val="FFFFFF"/>
                </a:solidFill>
                <a:latin typeface="Oslo Sans Office" panose="02000000000000000000" pitchFamily="2" charset="0"/>
              </a:rPr>
              <a:t>Oppsummering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B8317541-139E-0530-65B9-2856DD5269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3861655"/>
              </p:ext>
            </p:extLst>
          </p:nvPr>
        </p:nvGraphicFramePr>
        <p:xfrm>
          <a:off x="4185920" y="203200"/>
          <a:ext cx="7762240" cy="6451597"/>
        </p:xfrm>
        <a:graphic>
          <a:graphicData uri="http://schemas.openxmlformats.org/drawingml/2006/table">
            <a:tbl>
              <a:tblPr firstRow="1" firstCol="1" bandRow="1"/>
              <a:tblGrid>
                <a:gridCol w="2321694">
                  <a:extLst>
                    <a:ext uri="{9D8B030D-6E8A-4147-A177-3AD203B41FA5}">
                      <a16:colId xmlns:a16="http://schemas.microsoft.com/office/drawing/2014/main" val="3731214875"/>
                    </a:ext>
                  </a:extLst>
                </a:gridCol>
                <a:gridCol w="5440546">
                  <a:extLst>
                    <a:ext uri="{9D8B030D-6E8A-4147-A177-3AD203B41FA5}">
                      <a16:colId xmlns:a16="http://schemas.microsoft.com/office/drawing/2014/main" val="1723575960"/>
                    </a:ext>
                  </a:extLst>
                </a:gridCol>
              </a:tblGrid>
              <a:tr h="311530"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Temaer</a:t>
                      </a:r>
                      <a:endParaRPr lang="nb-NO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1" i="0" u="none" strike="noStrike">
                          <a:solidFill>
                            <a:srgbClr val="000000"/>
                          </a:solidFill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Deloppgave</a:t>
                      </a:r>
                      <a:endParaRPr lang="nb-NO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957200"/>
                  </a:ext>
                </a:extLst>
              </a:tr>
              <a:tr h="815013"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Tettstedskart</a:t>
                      </a:r>
                      <a:endParaRPr lang="nb-NO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 </a:t>
                      </a:r>
                      <a:endParaRPr lang="nb-NO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Felles kart med tettstedsgrenser</a:t>
                      </a:r>
                      <a:endParaRPr lang="nb-NO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094185"/>
                  </a:ext>
                </a:extLst>
              </a:tr>
              <a:tr h="311530">
                <a:tc rowSpan="3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pe- telling</a:t>
                      </a:r>
                      <a:endParaRPr lang="nb-NO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899" marR="105899" marT="52949" marB="5294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Metodikk for telling av eksisterende pe</a:t>
                      </a:r>
                      <a:endParaRPr lang="nb-NO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2962721"/>
                  </a:ext>
                </a:extLst>
              </a:tr>
              <a:tr h="311530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Metodikk for telling av fremtidige pe</a:t>
                      </a:r>
                      <a:endParaRPr lang="nb-NO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186022"/>
                  </a:ext>
                </a:extLst>
              </a:tr>
              <a:tr h="555866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 dirty="0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Metodikk for bekrivelse av sammenheng mellom </a:t>
                      </a:r>
                      <a:r>
                        <a:rPr lang="nb-NO" sz="1200" b="0" i="0" u="none" strike="noStrike" dirty="0" err="1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pe</a:t>
                      </a:r>
                      <a:r>
                        <a:rPr lang="nb-NO" sz="1200" b="0" i="0" u="none" strike="noStrike" dirty="0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 og tilførsler av fosfor, nitrogen og organisk stoff</a:t>
                      </a:r>
                      <a:endParaRPr lang="nb-NO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702848"/>
                  </a:ext>
                </a:extLst>
              </a:tr>
              <a:tr h="800203"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Beskrivelse av dagens overløpsdrift</a:t>
                      </a:r>
                      <a:endParaRPr lang="nb-NO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 dirty="0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Felles beskrivelse av hvilke overløp som er de viktigste for felles resipient, samt beskrivelse av hvilke overvåkning som er nødvendig, inkludert prøvetaking og overløpsdrift</a:t>
                      </a:r>
                      <a:endParaRPr lang="nb-NO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3950587"/>
                  </a:ext>
                </a:extLst>
              </a:tr>
              <a:tr h="555866"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Beregning av fremmedvanns-andeler</a:t>
                      </a:r>
                      <a:endParaRPr lang="nb-NO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 dirty="0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Metodikk for beregning av </a:t>
                      </a:r>
                      <a:r>
                        <a:rPr lang="nb-NO" sz="1200" b="0" i="0" u="none" strike="noStrike" dirty="0" err="1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fremmedvannsandeler</a:t>
                      </a:r>
                      <a:r>
                        <a:rPr lang="nb-NO" sz="1200" b="0" i="0" u="none" strike="noStrike" dirty="0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 (+ evt. beregning av fremmedvanns-andelene)</a:t>
                      </a:r>
                      <a:endParaRPr lang="nb-NO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0153033"/>
                  </a:ext>
                </a:extLst>
              </a:tr>
              <a:tr h="520228"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MiljøROS- analyser</a:t>
                      </a:r>
                      <a:endParaRPr lang="nb-NO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Utarbeidelse av felles metodikk for gjennomføring av miljøROS- analyser</a:t>
                      </a:r>
                      <a:endParaRPr lang="nb-NO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719584"/>
                  </a:ext>
                </a:extLst>
              </a:tr>
              <a:tr h="520228"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Forurensnings-regnskap </a:t>
                      </a:r>
                      <a:endParaRPr lang="nb-NO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Det etableres et forurensningsregnskap for alle kommunene samlet</a:t>
                      </a:r>
                      <a:endParaRPr lang="nb-NO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422817"/>
                  </a:ext>
                </a:extLst>
              </a:tr>
              <a:tr h="815013"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Beregning av klimagass-</a:t>
                      </a:r>
                      <a:endParaRPr lang="nb-NO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utslipp</a:t>
                      </a:r>
                      <a:endParaRPr lang="nb-NO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Metodikk for beregning av utslipp av klimagasser</a:t>
                      </a:r>
                      <a:endParaRPr lang="nb-NO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8271552"/>
                  </a:ext>
                </a:extLst>
              </a:tr>
              <a:tr h="311530">
                <a:tc rowSpan="3"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 dirty="0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Resipient-vurdering</a:t>
                      </a:r>
                      <a:endParaRPr lang="nb-NO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5899" marR="105899" marT="52949" marB="5294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Dagens tilstand i felles resipient (Indre Oslofjord)</a:t>
                      </a:r>
                      <a:endParaRPr lang="nb-NO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7229140"/>
                  </a:ext>
                </a:extLst>
              </a:tr>
              <a:tr h="311530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Beskrivelse av hvordan dagens utslipp påvirker resipienten</a:t>
                      </a:r>
                      <a:endParaRPr lang="nb-NO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6807280"/>
                  </a:ext>
                </a:extLst>
              </a:tr>
              <a:tr h="311530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nb-NO" sz="1200" b="0" i="0" u="none" strike="noStrike" dirty="0">
                          <a:effectLst/>
                          <a:latin typeface="Oslo Sans Office" panose="02000000000000000000"/>
                          <a:ea typeface="Oslo Sans Office" panose="02000000000000000000"/>
                          <a:cs typeface="Times New Roman" panose="02020603050405020304" pitchFamily="18" charset="0"/>
                        </a:rPr>
                        <a:t>Vurdering av mulige tiltak</a:t>
                      </a:r>
                      <a:endParaRPr lang="nb-NO" sz="21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424" marR="79424" marT="1103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1585419"/>
                  </a:ext>
                </a:extLst>
              </a:tr>
            </a:tbl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B363CBB2-D01A-4BB9-6395-D4182B764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9" y="0"/>
            <a:ext cx="985973" cy="11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70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nt">
            <a:extLst>
              <a:ext uri="{FF2B5EF4-FFF2-40B4-BE49-F238E27FC236}">
                <a16:creationId xmlns:a16="http://schemas.microsoft.com/office/drawing/2014/main" id="{5EB5B1A0-467A-4CF7-B820-15605F72F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2D446230-FCD6-E46C-2E78-97B65B698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254000" dist="1016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FA1A55A-5564-08F1-8439-E6EB7A2BD34A}"/>
              </a:ext>
            </a:extLst>
          </p:cNvPr>
          <p:cNvSpPr txBox="1"/>
          <p:nvPr/>
        </p:nvSpPr>
        <p:spPr>
          <a:xfrm>
            <a:off x="2580639" y="2109818"/>
            <a:ext cx="7386321" cy="433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400"/>
              </a:spcAft>
            </a:pPr>
            <a:r>
              <a:rPr lang="nb-NO" sz="2400" dirty="0">
                <a:effectLst/>
                <a:latin typeface="Oslo Sans Office" panose="02000000000000000000" pitchFamily="2" charset="0"/>
                <a:ea typeface="Oslo Sans Office" panose="02000000000000000000" pitchFamily="2" charset="0"/>
                <a:cs typeface="Times New Roman" panose="02020603050405020304" pitchFamily="18" charset="0"/>
              </a:rPr>
              <a:t>I </a:t>
            </a:r>
            <a:r>
              <a:rPr lang="nb-NO" sz="2400" dirty="0" err="1">
                <a:effectLst/>
                <a:latin typeface="Oslo Sans Office" panose="02000000000000000000" pitchFamily="2" charset="0"/>
                <a:ea typeface="Oslo Sans Office" panose="02000000000000000000" pitchFamily="2" charset="0"/>
                <a:cs typeface="Times New Roman" panose="02020603050405020304" pitchFamily="18" charset="0"/>
              </a:rPr>
              <a:t>hht</a:t>
            </a:r>
            <a:r>
              <a:rPr lang="nb-NO" sz="2400" dirty="0">
                <a:effectLst/>
                <a:latin typeface="Oslo Sans Office" panose="02000000000000000000" pitchFamily="2" charset="0"/>
                <a:ea typeface="Oslo Sans Office" panose="02000000000000000000" pitchFamily="2" charset="0"/>
                <a:cs typeface="Times New Roman" panose="02020603050405020304" pitchFamily="18" charset="0"/>
              </a:rPr>
              <a:t> Forurensningsloven kan en utslippstillatelse «</a:t>
            </a:r>
            <a:r>
              <a:rPr lang="nb-NO" sz="2400" dirty="0">
                <a:solidFill>
                  <a:srgbClr val="333333"/>
                </a:solidFill>
                <a:effectLst/>
                <a:latin typeface="Oslo Sans Office" panose="02000000000000000000" pitchFamily="2" charset="0"/>
                <a:ea typeface="Oslo Sans Office" panose="02000000000000000000" pitchFamily="2" charset="0"/>
                <a:cs typeface="Times New Roman" panose="02020603050405020304" pitchFamily="18" charset="0"/>
              </a:rPr>
              <a:t>i alle tilfeller tilbakekalles eller endres når det har gått 10 år etter at den ble gitt». </a:t>
            </a:r>
          </a:p>
          <a:p>
            <a:pPr>
              <a:lnSpc>
                <a:spcPct val="110000"/>
              </a:lnSpc>
              <a:spcAft>
                <a:spcPts val="1400"/>
              </a:spcAft>
            </a:pPr>
            <a:endParaRPr lang="nb-NO" dirty="0">
              <a:solidFill>
                <a:srgbClr val="333333"/>
              </a:solidFill>
              <a:latin typeface="Oslo Sans Office" panose="02000000000000000000" pitchFamily="2" charset="0"/>
              <a:ea typeface="Oslo Sans Office" panose="02000000000000000000" pitchFamily="2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1400"/>
              </a:spcAft>
            </a:pPr>
            <a:r>
              <a:rPr lang="nb-NO" dirty="0">
                <a:effectLst/>
                <a:latin typeface="Oslo Sans Office" panose="02000000000000000000" pitchFamily="2" charset="0"/>
                <a:ea typeface="Oslo Sans Office" panose="02000000000000000000" pitchFamily="2" charset="0"/>
                <a:cs typeface="Times New Roman" panose="02020603050405020304" pitchFamily="18" charset="0"/>
              </a:rPr>
              <a:t>Utslippstillatelsen for Bekkelaget ra er fra 2015 og vi må forvente at denne må fornyes i 2025. </a:t>
            </a:r>
          </a:p>
          <a:p>
            <a:pPr>
              <a:lnSpc>
                <a:spcPct val="110000"/>
              </a:lnSpc>
              <a:spcAft>
                <a:spcPts val="1400"/>
              </a:spcAft>
            </a:pPr>
            <a:endParaRPr lang="nb-NO" dirty="0">
              <a:latin typeface="Oslo Sans Office" panose="02000000000000000000" pitchFamily="2" charset="0"/>
              <a:ea typeface="Oslo Sans Office" panose="02000000000000000000" pitchFamily="2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1400"/>
              </a:spcAft>
            </a:pPr>
            <a:r>
              <a:rPr lang="nb-NO" sz="1800" dirty="0">
                <a:effectLst/>
                <a:latin typeface="Oslo Sans Office" panose="02000000000000000000" pitchFamily="2" charset="0"/>
                <a:ea typeface="Oslo Sans Office" panose="02000000000000000000" pitchFamily="2" charset="0"/>
                <a:cs typeface="Times New Roman" panose="02020603050405020304" pitchFamily="18" charset="0"/>
              </a:rPr>
              <a:t>Utslippstillatelsen for Bekkelaget ra er stilet til Oslo kommune v/MOS og forvaltes i VAV av Produksjonsavdelingen.</a:t>
            </a:r>
          </a:p>
          <a:p>
            <a:pPr>
              <a:lnSpc>
                <a:spcPct val="110000"/>
              </a:lnSpc>
              <a:spcAft>
                <a:spcPts val="1400"/>
              </a:spcAft>
            </a:pPr>
            <a:endParaRPr lang="nb-NO" dirty="0">
              <a:effectLst/>
              <a:latin typeface="Oslo Sans Office" panose="02000000000000000000" pitchFamily="2" charset="0"/>
              <a:ea typeface="Oslo Sans Office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6A098661-8842-7B18-A116-7B5840899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9" y="0"/>
            <a:ext cx="985973" cy="11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51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8F38C06-7822-0BA1-76EA-C4F530788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276226"/>
            <a:ext cx="3115265" cy="3803890"/>
          </a:xfrm>
        </p:spPr>
        <p:txBody>
          <a:bodyPr anchor="b">
            <a:normAutofit/>
          </a:bodyPr>
          <a:lstStyle/>
          <a:p>
            <a:pPr algn="ctr"/>
            <a:r>
              <a:rPr lang="nb-NO" sz="3200" dirty="0">
                <a:solidFill>
                  <a:srgbClr val="FFFFFF"/>
                </a:solidFill>
                <a:latin typeface="Oslo Sans Office" panose="02000000000000000000" pitchFamily="2" charset="0"/>
              </a:rPr>
              <a:t>Eksempel fra VAV på hvordan prosjektet kan forankres</a:t>
            </a:r>
            <a:br>
              <a:rPr lang="nb-NO" sz="3200" dirty="0">
                <a:solidFill>
                  <a:srgbClr val="FFFFFF"/>
                </a:solidFill>
                <a:latin typeface="Oslo Sans Office" panose="02000000000000000000" pitchFamily="2" charset="0"/>
              </a:rPr>
            </a:br>
            <a:endParaRPr lang="nb-NO" sz="3200" dirty="0">
              <a:solidFill>
                <a:srgbClr val="FFFFFF"/>
              </a:solidFill>
              <a:latin typeface="Oslo Sans Office" panose="02000000000000000000" pitchFamily="2" charset="0"/>
            </a:endParaRP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1B97248C-F1BA-CDD9-DA2C-AEBE2D760C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9199670"/>
              </p:ext>
            </p:extLst>
          </p:nvPr>
        </p:nvGraphicFramePr>
        <p:xfrm>
          <a:off x="4624302" y="893506"/>
          <a:ext cx="7286948" cy="5067812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897972">
                  <a:extLst>
                    <a:ext uri="{9D8B030D-6E8A-4147-A177-3AD203B41FA5}">
                      <a16:colId xmlns:a16="http://schemas.microsoft.com/office/drawing/2014/main" val="3445186844"/>
                    </a:ext>
                  </a:extLst>
                </a:gridCol>
                <a:gridCol w="5388976">
                  <a:extLst>
                    <a:ext uri="{9D8B030D-6E8A-4147-A177-3AD203B41FA5}">
                      <a16:colId xmlns:a16="http://schemas.microsoft.com/office/drawing/2014/main" val="1276912782"/>
                    </a:ext>
                  </a:extLst>
                </a:gridCol>
              </a:tblGrid>
              <a:tr h="719409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1400"/>
                        </a:spcAft>
                      </a:pPr>
                      <a:r>
                        <a:rPr lang="nb-NO" sz="1800" b="1" cap="none" spc="60" dirty="0">
                          <a:solidFill>
                            <a:schemeClr val="tx1"/>
                          </a:solidFill>
                          <a:effectLst/>
                          <a:latin typeface="Oslo Sans Office" panose="02000000000000000000" pitchFamily="2" charset="0"/>
                        </a:rPr>
                        <a:t>Hensikt/mål:</a:t>
                      </a:r>
                      <a:endParaRPr lang="nb-NO" sz="1800" b="1" cap="none" spc="60" dirty="0">
                        <a:solidFill>
                          <a:schemeClr val="tx1"/>
                        </a:solidFill>
                        <a:effectLst/>
                        <a:latin typeface="Oslo Sans Office" panose="02000000000000000000" pitchFamily="2" charset="0"/>
                        <a:ea typeface="Oslo Sans Offic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7438" marR="77438" marT="10325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0000"/>
                        </a:lnSpc>
                        <a:spcAft>
                          <a:spcPts val="14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nb-NO" sz="1800" b="1" cap="none" spc="60" dirty="0">
                          <a:solidFill>
                            <a:schemeClr val="tx1"/>
                          </a:solidFill>
                          <a:effectLst/>
                          <a:latin typeface="Oslo Sans Office" panose="02000000000000000000" pitchFamily="2" charset="0"/>
                        </a:rPr>
                        <a:t>Forberede utslippssøknad for avløpsvann for Oslo kommune</a:t>
                      </a:r>
                      <a:endParaRPr lang="nb-NO" sz="1800" b="1" cap="none" spc="60" dirty="0">
                        <a:solidFill>
                          <a:schemeClr val="tx1"/>
                        </a:solidFill>
                        <a:effectLst/>
                        <a:latin typeface="Oslo Sans Office" panose="02000000000000000000" pitchFamily="2" charset="0"/>
                        <a:ea typeface="Oslo Sans Offic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7438" marR="77438" marT="10325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588632"/>
                  </a:ext>
                </a:extLst>
              </a:tr>
              <a:tr h="920129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1400"/>
                        </a:spcAft>
                      </a:pPr>
                      <a:r>
                        <a:rPr lang="nb-NO" sz="1600" b="1" cap="none" spc="0" dirty="0">
                          <a:solidFill>
                            <a:schemeClr val="tx1"/>
                          </a:solidFill>
                          <a:effectLst/>
                          <a:latin typeface="Oslo Sans Office" panose="02000000000000000000" pitchFamily="2" charset="0"/>
                        </a:rPr>
                        <a:t>Involverte parter:</a:t>
                      </a:r>
                      <a:endParaRPr lang="nb-NO" sz="1600" b="1" cap="none" spc="0" dirty="0">
                        <a:solidFill>
                          <a:schemeClr val="tx1"/>
                        </a:solidFill>
                        <a:effectLst/>
                        <a:latin typeface="Oslo Sans Office" panose="02000000000000000000" pitchFamily="2" charset="0"/>
                        <a:ea typeface="Oslo Sans Offic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7438" marR="77438" marT="103252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600" cap="none" spc="0" dirty="0">
                          <a:solidFill>
                            <a:schemeClr val="tx1"/>
                          </a:solidFill>
                          <a:effectLst/>
                          <a:latin typeface="Oslo Sans Office" panose="02000000000000000000" pitchFamily="2" charset="0"/>
                        </a:rPr>
                        <a:t>Avdelingene for Styring og utvikling, Produksjon og Vedlikehold og ledningsdrift</a:t>
                      </a:r>
                    </a:p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14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1600" cap="none" spc="0" dirty="0">
                          <a:solidFill>
                            <a:schemeClr val="tx1"/>
                          </a:solidFill>
                          <a:effectLst/>
                          <a:latin typeface="Oslo Sans Office" panose="02000000000000000000" pitchFamily="2" charset="0"/>
                        </a:rPr>
                        <a:t>MOS bør orienteres</a:t>
                      </a:r>
                      <a:endParaRPr lang="nb-NO" sz="1600" cap="none" spc="0" dirty="0">
                        <a:solidFill>
                          <a:schemeClr val="tx1"/>
                        </a:solidFill>
                        <a:effectLst/>
                        <a:latin typeface="Oslo Sans Office" panose="02000000000000000000" pitchFamily="2" charset="0"/>
                        <a:ea typeface="Oslo Sans Offic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7438" marR="77438" marT="103252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21602"/>
                  </a:ext>
                </a:extLst>
              </a:tr>
              <a:tr h="118532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1400"/>
                        </a:spcAft>
                      </a:pPr>
                      <a:r>
                        <a:rPr lang="nb-NO" sz="1600" b="1" cap="none" spc="0" dirty="0">
                          <a:solidFill>
                            <a:schemeClr val="tx1"/>
                          </a:solidFill>
                          <a:effectLst/>
                          <a:latin typeface="Oslo Sans Office" panose="02000000000000000000" pitchFamily="2" charset="0"/>
                        </a:rPr>
                        <a:t>Ressursbehov:</a:t>
                      </a:r>
                      <a:endParaRPr lang="nb-NO" sz="1600" b="1" cap="none" spc="0" dirty="0">
                        <a:solidFill>
                          <a:schemeClr val="tx1"/>
                        </a:solidFill>
                        <a:effectLst/>
                        <a:latin typeface="Oslo Sans Office" panose="02000000000000000000" pitchFamily="2" charset="0"/>
                        <a:ea typeface="Oslo Sans Offic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7438" marR="77438" marT="103252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14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1600" cap="none" spc="0" dirty="0">
                          <a:solidFill>
                            <a:schemeClr val="tx1"/>
                          </a:solidFill>
                          <a:effectLst/>
                          <a:latin typeface="Oslo Sans Office" panose="02000000000000000000" pitchFamily="2" charset="0"/>
                        </a:rPr>
                        <a:t>Anslått til et halvt årsverk totalt, men her må fagavdelingene spille inn på bakgrunn av hvilke data de har og om dette allerede foreligger på en egnet form</a:t>
                      </a:r>
                      <a:endParaRPr lang="nb-NO" sz="1600" cap="none" spc="0" dirty="0">
                        <a:solidFill>
                          <a:schemeClr val="tx1"/>
                        </a:solidFill>
                        <a:effectLst/>
                        <a:latin typeface="Oslo Sans Office" panose="02000000000000000000" pitchFamily="2" charset="0"/>
                        <a:ea typeface="Oslo Sans Offic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7438" marR="77438" marT="103252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687538"/>
                  </a:ext>
                </a:extLst>
              </a:tr>
              <a:tr h="2177605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1400"/>
                        </a:spcAft>
                      </a:pPr>
                      <a:r>
                        <a:rPr lang="nb-NO" sz="1600" b="1" cap="none" spc="0" dirty="0">
                          <a:solidFill>
                            <a:schemeClr val="tx1"/>
                          </a:solidFill>
                          <a:effectLst/>
                          <a:latin typeface="Oslo Sans Office" panose="02000000000000000000" pitchFamily="2" charset="0"/>
                        </a:rPr>
                        <a:t>Forslag til vedtak:</a:t>
                      </a:r>
                      <a:endParaRPr lang="nb-NO" sz="1600" b="1" cap="none" spc="0" dirty="0">
                        <a:solidFill>
                          <a:schemeClr val="tx1"/>
                        </a:solidFill>
                        <a:effectLst/>
                        <a:latin typeface="Oslo Sans Office" panose="02000000000000000000" pitchFamily="2" charset="0"/>
                        <a:ea typeface="Oslo Sans Offic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7438" marR="77438" marT="103252" marB="0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600" cap="none" spc="0" dirty="0">
                          <a:solidFill>
                            <a:schemeClr val="tx1"/>
                          </a:solidFill>
                          <a:effectLst/>
                          <a:latin typeface="Oslo Sans Office" panose="02000000000000000000" pitchFamily="2" charset="0"/>
                        </a:rPr>
                        <a:t>Avdelingene for styring og utvikling, produksjon og vedlikehold og ledningsdrift bes stille egnet personell tilgjengelig for oppgavene fra 1/1-2024. </a:t>
                      </a:r>
                    </a:p>
                    <a:p>
                      <a:pPr marL="342900" lvl="0" indent="-342900">
                        <a:lnSpc>
                          <a:spcPct val="11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600" cap="none" spc="0" dirty="0">
                          <a:solidFill>
                            <a:schemeClr val="tx1"/>
                          </a:solidFill>
                          <a:effectLst/>
                          <a:latin typeface="Oslo Sans Office" panose="02000000000000000000" pitchFamily="2" charset="0"/>
                        </a:rPr>
                        <a:t>Avdelingene for styring og utvikling bes oppnevne en prosjektleder for å ivareta koordinering og fremdrift</a:t>
                      </a:r>
                    </a:p>
                    <a:p>
                      <a:pPr marL="342900" lvl="0" indent="-342900">
                        <a:lnSpc>
                          <a:spcPct val="11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600" cap="none" spc="0" dirty="0">
                          <a:solidFill>
                            <a:schemeClr val="tx1"/>
                          </a:solidFill>
                          <a:effectLst/>
                          <a:latin typeface="Oslo Sans Office" panose="02000000000000000000" pitchFamily="2" charset="0"/>
                        </a:rPr>
                        <a:t> </a:t>
                      </a:r>
                    </a:p>
                    <a:p>
                      <a:pPr marL="457200">
                        <a:lnSpc>
                          <a:spcPct val="110000"/>
                        </a:lnSpc>
                        <a:spcAft>
                          <a:spcPts val="1400"/>
                        </a:spcAft>
                      </a:pPr>
                      <a:r>
                        <a:rPr lang="nb-NO" sz="1600" cap="none" spc="0" dirty="0">
                          <a:solidFill>
                            <a:schemeClr val="tx1"/>
                          </a:solidFill>
                          <a:effectLst/>
                          <a:latin typeface="Oslo Sans Office" panose="02000000000000000000" pitchFamily="2" charset="0"/>
                        </a:rPr>
                        <a:t> </a:t>
                      </a:r>
                      <a:endParaRPr lang="nb-NO" sz="1600" cap="none" spc="0" dirty="0">
                        <a:solidFill>
                          <a:schemeClr val="tx1"/>
                        </a:solidFill>
                        <a:effectLst/>
                        <a:latin typeface="Oslo Sans Office" panose="02000000000000000000" pitchFamily="2" charset="0"/>
                        <a:ea typeface="Oslo Sans Offic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7438" marR="77438" marT="10325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2420377"/>
                  </a:ext>
                </a:extLst>
              </a:tr>
            </a:tbl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88340888-122A-830C-EC57-FF99344C3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9" y="0"/>
            <a:ext cx="985973" cy="11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7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F7D331B8-B3EC-E8E3-D33A-3DA64371A9B6}"/>
              </a:ext>
            </a:extLst>
          </p:cNvPr>
          <p:cNvSpPr txBox="1"/>
          <p:nvPr/>
        </p:nvSpPr>
        <p:spPr>
          <a:xfrm>
            <a:off x="1533525" y="2047875"/>
            <a:ext cx="8810625" cy="2308324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b-NO" sz="3600" dirty="0">
                <a:effectLst/>
                <a:latin typeface="Oslo Sans Office" panose="02000000000000000000" pitchFamily="2" charset="0"/>
                <a:ea typeface="Oslo Sans Office" panose="02000000000000000000" pitchFamily="2" charset="0"/>
                <a:cs typeface="Times New Roman" panose="02020603050405020304" pitchFamily="18" charset="0"/>
              </a:rPr>
              <a:t>Kravene i en ny søknad om utslippstillatelse er angitt av Statsforvalteren (</a:t>
            </a:r>
            <a:r>
              <a:rPr lang="nb-NO" sz="3600" u="sng" dirty="0">
                <a:solidFill>
                  <a:srgbClr val="0000FF"/>
                </a:solidFill>
                <a:effectLst/>
                <a:latin typeface="Oslo Sans Office" panose="02000000000000000000" pitchFamily="2" charset="0"/>
                <a:ea typeface="Oslo Sans Office" panose="02000000000000000000" pitchFamily="2" charset="0"/>
                <a:cs typeface="Times New Roman" panose="02020603050405020304" pitchFamily="18" charset="0"/>
                <a:hlinkClick r:id="rId2"/>
              </a:rPr>
              <a:t>Søknad om tillatelse | Statsforvalteren i Oslo og Viken</a:t>
            </a:r>
            <a:r>
              <a:rPr lang="nb-NO" sz="3600" dirty="0">
                <a:effectLst/>
                <a:latin typeface="Oslo Sans Office" panose="02000000000000000000" pitchFamily="2" charset="0"/>
                <a:ea typeface="Oslo Sans Office" panose="02000000000000000000" pitchFamily="2" charset="0"/>
                <a:cs typeface="Times New Roman" panose="02020603050405020304" pitchFamily="18" charset="0"/>
              </a:rPr>
              <a:t>).</a:t>
            </a:r>
            <a:endParaRPr lang="nb-NO" sz="36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BF3A221-8550-E4F2-3DFB-7253394FA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9" y="0"/>
            <a:ext cx="985973" cy="11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17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78C65A-70EA-162C-1CC5-E018E8A4B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940" y="1876425"/>
            <a:ext cx="11120120" cy="3457575"/>
          </a:xfr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sz="2000" dirty="0">
                <a:effectLst/>
                <a:latin typeface="Oslo Sans Office" panose="02000000000000000000" pitchFamily="2" charset="0"/>
                <a:ea typeface="Oslo Sans Office" panose="02000000000000000000" pitchFamily="2" charset="0"/>
                <a:cs typeface="Times New Roman" panose="02020603050405020304" pitchFamily="18" charset="0"/>
              </a:rPr>
              <a:t>Det er viktig å merke seg at Statsforvalteren gir tillatelse etter forurensningsloven til utslipp av avløpsvann for hele kommunens tettbebyggelse/r, og ikke til hvert enkelt avløpsrenseanlegg og at de ulike renseanleggene innenfor kommunens areal skal beskrives for seg. </a:t>
            </a:r>
          </a:p>
          <a:p>
            <a:pPr>
              <a:lnSpc>
                <a:spcPct val="100000"/>
              </a:lnSpc>
            </a:pPr>
            <a:r>
              <a:rPr lang="nb-NO" sz="2000" dirty="0">
                <a:effectLst/>
                <a:latin typeface="Oslo Sans Office" panose="02000000000000000000" pitchFamily="2" charset="0"/>
                <a:ea typeface="Oslo Sans Office" panose="02000000000000000000" pitchFamily="2" charset="0"/>
                <a:cs typeface="Times New Roman" panose="02020603050405020304" pitchFamily="18" charset="0"/>
              </a:rPr>
              <a:t>For Oslo innebærer dette at all etterspurt informasjon må vedlegges både den søknaden Oslo sender på egne vegne og den søknaden VEAS sender på vegne av Oslo, Bærum og Asker. </a:t>
            </a:r>
          </a:p>
          <a:p>
            <a:pPr>
              <a:lnSpc>
                <a:spcPct val="100000"/>
              </a:lnSpc>
            </a:pPr>
            <a:r>
              <a:rPr lang="nb-NO" sz="2000" dirty="0">
                <a:effectLst/>
                <a:latin typeface="Oslo Sans Office" panose="02000000000000000000" pitchFamily="2" charset="0"/>
                <a:ea typeface="Oslo Sans Office" panose="02000000000000000000" pitchFamily="2" charset="0"/>
                <a:cs typeface="Times New Roman" panose="02020603050405020304" pitchFamily="18" charset="0"/>
              </a:rPr>
              <a:t>Siden foreliggende utslippstillatelse er stilet til MOS antas det at søknad om ny tillatelse må sendes derfra og det </a:t>
            </a:r>
            <a:r>
              <a:rPr lang="nb-NO" sz="2000" b="1" dirty="0">
                <a:effectLst/>
                <a:latin typeface="Oslo Sans Office" panose="02000000000000000000" pitchFamily="2" charset="0"/>
                <a:ea typeface="Oslo Sans Office" panose="02000000000000000000" pitchFamily="2" charset="0"/>
                <a:cs typeface="Times New Roman" panose="02020603050405020304" pitchFamily="18" charset="0"/>
              </a:rPr>
              <a:t>antas</a:t>
            </a:r>
            <a:r>
              <a:rPr lang="nb-NO" sz="2000" dirty="0">
                <a:effectLst/>
                <a:latin typeface="Oslo Sans Office" panose="02000000000000000000" pitchFamily="2" charset="0"/>
                <a:ea typeface="Oslo Sans Office" panose="02000000000000000000" pitchFamily="2" charset="0"/>
                <a:cs typeface="Times New Roman" panose="02020603050405020304" pitchFamily="18" charset="0"/>
              </a:rPr>
              <a:t> videre at MOS koordinerer med Asker, Bærum og VEAS.</a:t>
            </a:r>
            <a:endParaRPr lang="nb-NO" sz="200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58BA146-78DC-3948-5EE3-65BDC8101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9" y="0"/>
            <a:ext cx="985973" cy="11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29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C5EBD570-723B-8839-AD40-B2FEC9757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  <p:sp>
        <p:nvSpPr>
          <p:cNvPr id="24" name="TekstSylinder 23">
            <a:extLst>
              <a:ext uri="{FF2B5EF4-FFF2-40B4-BE49-F238E27FC236}">
                <a16:creationId xmlns:a16="http://schemas.microsoft.com/office/drawing/2014/main" id="{23F653BA-332A-E1F6-EF01-F95239C9A937}"/>
              </a:ext>
            </a:extLst>
          </p:cNvPr>
          <p:cNvSpPr txBox="1"/>
          <p:nvPr/>
        </p:nvSpPr>
        <p:spPr>
          <a:xfrm>
            <a:off x="3073349" y="1378661"/>
            <a:ext cx="63496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Oslo Sans Office" panose="02000000000000000000" pitchFamily="2" charset="0"/>
              </a:rPr>
              <a:t>FORMÅLET MED PROSJEKTET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448C3114-7195-C832-BDD8-DF2D960B39D0}"/>
              </a:ext>
            </a:extLst>
          </p:cNvPr>
          <p:cNvSpPr txBox="1"/>
          <p:nvPr/>
        </p:nvSpPr>
        <p:spPr>
          <a:xfrm>
            <a:off x="8401051" y="6400800"/>
            <a:ext cx="382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Hovedøya. Foto: Elisabeth B. Solheim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6DD6354-8AB1-0763-3830-79E6704B8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9" y="0"/>
            <a:ext cx="985973" cy="11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33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BF8A3EA-3C0A-457C-ACBD-FA9FBF4DCB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8810" y="3200588"/>
            <a:ext cx="4172185" cy="314324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linkClick r:id="rId3"/>
              </a:rPr>
              <a:t>fagradet@vav.oslo.kommune.no</a:t>
            </a:r>
            <a:r>
              <a:rPr lang="en-US" sz="2000" dirty="0"/>
              <a:t>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linkClick r:id="rId4"/>
              </a:rPr>
              <a:t>http://www.indre-oslofjord.no/om-fagraadet</a:t>
            </a:r>
            <a:r>
              <a:rPr lang="en-US" sz="20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790CE37-04F9-4227-B00E-A878A9056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20XX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48E7CB9-A0ED-4EB9-BBDE-0C1004C49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00102" y="6356350"/>
            <a:ext cx="11536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A87306C-81BA-4795-A5CA-9392456A8C1E}" type="slidenum">
              <a:rPr lang="en-US" spc="0">
                <a:solidFill>
                  <a:srgbClr val="FFFFFF"/>
                </a:solidFill>
                <a:effectLst/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20</a:t>
            </a:fld>
            <a:endParaRPr lang="en-US" spc="0">
              <a:solidFill>
                <a:srgbClr val="FFFFFF"/>
              </a:solidFill>
              <a:effectLst/>
              <a:latin typeface="Calibri" panose="020F0502020204030204"/>
            </a:endParaRP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C63D9AE6-85A3-3DA4-FD67-CDF12C5EA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10" y="1852233"/>
            <a:ext cx="3874140" cy="1000024"/>
          </a:xfrm>
        </p:spPr>
        <p:txBody>
          <a:bodyPr>
            <a:normAutofit/>
          </a:bodyPr>
          <a:lstStyle/>
          <a:p>
            <a:r>
              <a:rPr lang="nb-NO" dirty="0">
                <a:latin typeface="Oslo Sans Office" panose="02000000000000000000" pitchFamily="2" charset="0"/>
              </a:rPr>
              <a:t>Ta gjerne kontakt!</a:t>
            </a:r>
          </a:p>
        </p:txBody>
      </p:sp>
      <p:pic>
        <p:nvPicPr>
          <p:cNvPr id="2050" name="Picture 2" descr="Keine Beschreibung verfügbar.">
            <a:extLst>
              <a:ext uri="{FF2B5EF4-FFF2-40B4-BE49-F238E27FC236}">
                <a16:creationId xmlns:a16="http://schemas.microsoft.com/office/drawing/2014/main" id="{7E7428BC-17A5-3ED9-9AB1-5609623EE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95" y="709179"/>
            <a:ext cx="7252856" cy="543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0317F6A4-4119-5457-DC35-749192873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9" y="0"/>
            <a:ext cx="985973" cy="118225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7500862-EAEE-341B-6705-C2B4A0322255}"/>
              </a:ext>
            </a:extLst>
          </p:cNvPr>
          <p:cNvSpPr txBox="1"/>
          <p:nvPr/>
        </p:nvSpPr>
        <p:spPr>
          <a:xfrm>
            <a:off x="4850995" y="5779489"/>
            <a:ext cx="430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Bekkelagsbadet, Foto: Elisabeth B. Solheim</a:t>
            </a:r>
          </a:p>
        </p:txBody>
      </p:sp>
    </p:spTree>
    <p:extLst>
      <p:ext uri="{BB962C8B-B14F-4D97-AF65-F5344CB8AC3E}">
        <p14:creationId xmlns:p14="http://schemas.microsoft.com/office/powerpoint/2010/main" val="1851646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C5EBD570-723B-8839-AD40-B2FEC9757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C567876-92F5-D570-300B-20D38008BA64}"/>
              </a:ext>
            </a:extLst>
          </p:cNvPr>
          <p:cNvSpPr txBox="1"/>
          <p:nvPr/>
        </p:nvSpPr>
        <p:spPr>
          <a:xfrm>
            <a:off x="3073349" y="1378661"/>
            <a:ext cx="63496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Oslo Sans Office" panose="02000000000000000000" pitchFamily="2" charset="0"/>
              </a:rPr>
              <a:t>FORMÅLET MED PROSJEKTET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BFF89D6-7E70-52F4-6A42-71C92F4167A4}"/>
              </a:ext>
            </a:extLst>
          </p:cNvPr>
          <p:cNvSpPr txBox="1"/>
          <p:nvPr/>
        </p:nvSpPr>
        <p:spPr>
          <a:xfrm>
            <a:off x="2002454" y="4644028"/>
            <a:ext cx="829684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Oslo Sans Office" panose="02000000000000000000" pitchFamily="2" charset="0"/>
              </a:rPr>
              <a:t>Det skal utarbeides nye utslippssøknader. </a:t>
            </a:r>
          </a:p>
          <a:p>
            <a:r>
              <a:rPr lang="nb-NO" sz="2000" dirty="0">
                <a:latin typeface="Oslo Sans Office" panose="02000000000000000000" pitchFamily="2" charset="0"/>
              </a:rPr>
              <a:t>Fagrådet har tatt initiativ til et felles prosjekt slik at vi har felles maler og metodikk for hvordan den enkelte medlemskommune skal utarbeide søknader om utslippstillatelse.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0787089-F9C2-F0EF-997B-A0307EF15FDC}"/>
              </a:ext>
            </a:extLst>
          </p:cNvPr>
          <p:cNvSpPr txBox="1"/>
          <p:nvPr/>
        </p:nvSpPr>
        <p:spPr>
          <a:xfrm>
            <a:off x="9422998" y="6444520"/>
            <a:ext cx="267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Elisabeth B. Solheim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36748F0-9F4B-0466-002B-04023F47E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9" y="0"/>
            <a:ext cx="985973" cy="11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60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C5EBD570-723B-8839-AD40-B2FEC9757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C567876-92F5-D570-300B-20D38008BA64}"/>
              </a:ext>
            </a:extLst>
          </p:cNvPr>
          <p:cNvSpPr txBox="1"/>
          <p:nvPr/>
        </p:nvSpPr>
        <p:spPr>
          <a:xfrm>
            <a:off x="3073349" y="1378661"/>
            <a:ext cx="63496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Oslo Sans Office" panose="02000000000000000000" pitchFamily="2" charset="0"/>
              </a:rPr>
              <a:t>FORMÅLET MED PROSJEKTET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200D725-2DE8-A327-67FF-3AFBD2014BB0}"/>
              </a:ext>
            </a:extLst>
          </p:cNvPr>
          <p:cNvSpPr txBox="1"/>
          <p:nvPr/>
        </p:nvSpPr>
        <p:spPr>
          <a:xfrm>
            <a:off x="1608289" y="2814776"/>
            <a:ext cx="304014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Sammenstille bakgrunnsmateriale fra hver kommune</a:t>
            </a:r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5A99D862-47BE-07FB-590B-D59576DD94B4}"/>
              </a:ext>
            </a:extLst>
          </p:cNvPr>
          <p:cNvSpPr txBox="1"/>
          <p:nvPr/>
        </p:nvSpPr>
        <p:spPr>
          <a:xfrm>
            <a:off x="6775915" y="2228457"/>
            <a:ext cx="380779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Grunnlagsmaterialet skal benytte </a:t>
            </a:r>
            <a:r>
              <a:rPr lang="nb-NO" sz="1800" b="1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samme metodikk 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slik at tallene som fremkommer vil være av </a:t>
            </a:r>
            <a:r>
              <a:rPr lang="nb-NO" sz="1800" b="1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samme kvalitet</a:t>
            </a:r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. </a:t>
            </a:r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D579768-0DD4-3DEF-EEEC-08FDD09CB93C}"/>
              </a:ext>
            </a:extLst>
          </p:cNvPr>
          <p:cNvSpPr txBox="1"/>
          <p:nvPr/>
        </p:nvSpPr>
        <p:spPr>
          <a:xfrm>
            <a:off x="3073349" y="5039282"/>
            <a:ext cx="613138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Det skal utarbeides felles grunnlag for medlemskommunene Asker, Bærum, Oslo, Nordre Follo, Ås, Nesodden og Frogn kommuner.</a:t>
            </a:r>
            <a:endParaRPr lang="nb-NO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EF84BB04-1AF4-5CD8-9511-12729A3284DD}"/>
              </a:ext>
            </a:extLst>
          </p:cNvPr>
          <p:cNvSpPr txBox="1"/>
          <p:nvPr/>
        </p:nvSpPr>
        <p:spPr>
          <a:xfrm>
            <a:off x="9422998" y="6444520"/>
            <a:ext cx="267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Elisabeth B. Solheim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E9A1C3A-AEF4-E112-AE10-193DC2D1C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9" y="0"/>
            <a:ext cx="985973" cy="11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51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C7E574-5F77-E148-D576-3C0BDC4E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990" y="457281"/>
            <a:ext cx="4048125" cy="1449948"/>
          </a:xfrm>
        </p:spPr>
        <p:txBody>
          <a:bodyPr anchor="b">
            <a:normAutofit/>
          </a:bodyPr>
          <a:lstStyle/>
          <a:p>
            <a:r>
              <a:rPr lang="nb-NO" sz="3200" dirty="0">
                <a:latin typeface="Oslo Sans Office" panose="02000000000000000000" pitchFamily="2" charset="0"/>
              </a:rPr>
              <a:t>Hvordan skal prosjektet gjennomføres?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09B891-F0FB-6350-4172-EDFE39FDE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2326640"/>
            <a:ext cx="4048125" cy="4359910"/>
          </a:xfrm>
        </p:spPr>
        <p:txBody>
          <a:bodyPr anchor="t"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nb-NO" sz="2000" dirty="0">
                <a:latin typeface="Oslo Sans Office" panose="02000000000000000000" pitchFamily="2" charset="0"/>
              </a:rPr>
              <a:t>Fagrådet engasjerer et konsulentfirma som leder prosessen.</a:t>
            </a:r>
          </a:p>
          <a:p>
            <a:pPr>
              <a:lnSpc>
                <a:spcPct val="120000"/>
              </a:lnSpc>
            </a:pPr>
            <a:r>
              <a:rPr lang="nb-NO" sz="2000" dirty="0">
                <a:latin typeface="Oslo Sans Office" panose="02000000000000000000" pitchFamily="2" charset="0"/>
              </a:rPr>
              <a:t>Konsulentfirmaet skal kvalitetssikre metodikken som benyttes og anbefale en felles metodikk. </a:t>
            </a:r>
          </a:p>
          <a:p>
            <a:pPr>
              <a:lnSpc>
                <a:spcPct val="120000"/>
              </a:lnSpc>
            </a:pPr>
            <a:r>
              <a:rPr lang="nb-NO" sz="2000" dirty="0">
                <a:latin typeface="Oslo Sans Office" panose="02000000000000000000" pitchFamily="2" charset="0"/>
              </a:rPr>
              <a:t>Fagrådet skal få tilført kompetanse innenfor de områdene som bør kvalitetssikres. </a:t>
            </a:r>
          </a:p>
          <a:p>
            <a:pPr>
              <a:lnSpc>
                <a:spcPct val="120000"/>
              </a:lnSpc>
            </a:pPr>
            <a:r>
              <a:rPr lang="nb-NO" sz="2000" dirty="0">
                <a:latin typeface="Oslo Sans Office" panose="02000000000000000000" pitchFamily="2" charset="0"/>
              </a:rPr>
              <a:t>Det blir tema-baserte møter mellom rådgiver og kommunene/IKS.</a:t>
            </a:r>
          </a:p>
        </p:txBody>
      </p:sp>
      <p:pic>
        <p:nvPicPr>
          <p:cNvPr id="4" name="Picture 2" descr="Keine Beschreibung verfügbar.">
            <a:extLst>
              <a:ext uri="{FF2B5EF4-FFF2-40B4-BE49-F238E27FC236}">
                <a16:creationId xmlns:a16="http://schemas.microsoft.com/office/drawing/2014/main" id="{B14A4B22-2FF8-EEE4-B4CD-9269B249C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r="17821"/>
          <a:stretch/>
        </p:blipFill>
        <p:spPr bwMode="auto">
          <a:xfrm>
            <a:off x="4963364" y="10"/>
            <a:ext cx="710527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8">
            <a:extLst>
              <a:ext uri="{FF2B5EF4-FFF2-40B4-BE49-F238E27FC236}">
                <a16:creationId xmlns:a16="http://schemas.microsoft.com/office/drawing/2014/main" id="{A5AFD70F-20E3-55D2-E154-7D4FACFBB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2FBDB812-268E-7EC5-B48A-752271816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EDA30E18-AA70-D998-AAFC-727CB0367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D55C9FD-D2B5-826C-73A1-5A15355C793F}"/>
              </a:ext>
            </a:extLst>
          </p:cNvPr>
          <p:cNvSpPr txBox="1"/>
          <p:nvPr/>
        </p:nvSpPr>
        <p:spPr>
          <a:xfrm>
            <a:off x="6591300" y="553526"/>
            <a:ext cx="42290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dirty="0">
                <a:latin typeface="Oslo Sans Office" panose="02000000000000000000" pitchFamily="2" charset="0"/>
              </a:rPr>
              <a:t>Oppdraget starter i desember 2023 og avsluttes i februar 2025.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68523B0-E145-DFC3-F9D2-8E37B2BD8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9" y="0"/>
            <a:ext cx="985973" cy="1182255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83CCBAE-5FF6-ECCB-2F99-A9864A4AA4AB}"/>
              </a:ext>
            </a:extLst>
          </p:cNvPr>
          <p:cNvSpPr txBox="1"/>
          <p:nvPr/>
        </p:nvSpPr>
        <p:spPr>
          <a:xfrm>
            <a:off x="8086726" y="6444520"/>
            <a:ext cx="4012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Malmøya Sør. Foto: Elisabeth B. Solheim</a:t>
            </a:r>
          </a:p>
        </p:txBody>
      </p:sp>
    </p:spTree>
    <p:extLst>
      <p:ext uri="{BB962C8B-B14F-4D97-AF65-F5344CB8AC3E}">
        <p14:creationId xmlns:p14="http://schemas.microsoft.com/office/powerpoint/2010/main" val="4195952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C401D53A-A085-DAE4-F364-70EC90B2F138}"/>
              </a:ext>
            </a:extLst>
          </p:cNvPr>
          <p:cNvSpPr txBox="1"/>
          <p:nvPr/>
        </p:nvSpPr>
        <p:spPr>
          <a:xfrm>
            <a:off x="1524000" y="1859280"/>
            <a:ext cx="9245600" cy="353943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nb-NO" sz="3200" dirty="0">
                <a:effectLst/>
                <a:latin typeface="Oslo Sans Office" panose="02000000000000000000" pitchFamily="2" charset="0"/>
                <a:ea typeface="Oslo Sans Office" panose="02000000000000000000" pitchFamily="2" charset="0"/>
                <a:cs typeface="Times New Roman" panose="02020603050405020304" pitchFamily="18" charset="0"/>
              </a:rPr>
              <a:t>Prosjektet i regi av Fagrådet skal gjøre Fagrådskommunene i stand til å utarbeide fullstendige søknader i tråd med kravene til Statsforvalteren. </a:t>
            </a:r>
          </a:p>
          <a:p>
            <a:r>
              <a:rPr lang="nb-NO" sz="3200" dirty="0">
                <a:effectLst/>
                <a:latin typeface="Oslo Sans Office" panose="02000000000000000000" pitchFamily="2" charset="0"/>
                <a:ea typeface="Oslo Sans Office" panose="02000000000000000000" pitchFamily="2" charset="0"/>
                <a:cs typeface="Times New Roman" panose="02020603050405020304" pitchFamily="18" charset="0"/>
              </a:rPr>
              <a:t>Dette inkluderer en veiledning for kommunene på de ulike temaene listet opp i neste bilde.</a:t>
            </a:r>
            <a:endParaRPr lang="nb-NO" sz="3200" dirty="0">
              <a:latin typeface="Oslo Sans Office" panose="02000000000000000000" pitchFamily="2" charset="0"/>
              <a:ea typeface="Oslo Sans Office" panose="02000000000000000000" pitchFamily="2" charset="0"/>
              <a:cs typeface="Times New Roman" panose="02020603050405020304" pitchFamily="18" charset="0"/>
            </a:endParaRPr>
          </a:p>
          <a:p>
            <a:r>
              <a:rPr lang="nb-NO" sz="3200" dirty="0">
                <a:effectLst/>
                <a:latin typeface="Oslo Sans Office" panose="02000000000000000000" pitchFamily="2" charset="0"/>
                <a:ea typeface="Oslo Sans Office" panose="02000000000000000000" pitchFamily="2" charset="0"/>
                <a:cs typeface="Times New Roman" panose="02020603050405020304" pitchFamily="18" charset="0"/>
              </a:rPr>
              <a:t>Arbeidet skal i hovedsak utføres i 2024. </a:t>
            </a:r>
            <a:endParaRPr lang="nb-NO" sz="320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562879C-15AA-E2B7-BD2E-18F973B95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9" y="0"/>
            <a:ext cx="985973" cy="11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42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A633F62-8DF8-A727-E9D1-8F0A8345E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203834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4200" dirty="0">
                <a:latin typeface="Oslo Sans Office" panose="02000000000000000000" pitchFamily="2" charset="0"/>
              </a:rPr>
              <a:t>Prosjektet består av flere deloppgaver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5CB8A6-369B-E090-B95A-2385202C7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86203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nb-NO" sz="2000" dirty="0">
                <a:latin typeface="Oslo Sans Office" panose="02000000000000000000" pitchFamily="2" charset="0"/>
              </a:rPr>
              <a:t>Tettstedskart</a:t>
            </a:r>
          </a:p>
          <a:p>
            <a:pPr>
              <a:lnSpc>
                <a:spcPct val="110000"/>
              </a:lnSpc>
            </a:pPr>
            <a:r>
              <a:rPr lang="nb-NO" sz="2000" dirty="0" err="1">
                <a:latin typeface="Oslo Sans Office" panose="02000000000000000000" pitchFamily="2" charset="0"/>
              </a:rPr>
              <a:t>Pe</a:t>
            </a:r>
            <a:r>
              <a:rPr lang="nb-NO" sz="2000" dirty="0">
                <a:latin typeface="Oslo Sans Office" panose="02000000000000000000" pitchFamily="2" charset="0"/>
              </a:rPr>
              <a:t>-telling</a:t>
            </a:r>
          </a:p>
          <a:p>
            <a:pPr>
              <a:lnSpc>
                <a:spcPct val="110000"/>
              </a:lnSpc>
            </a:pPr>
            <a:r>
              <a:rPr lang="nb-NO" sz="2000" dirty="0">
                <a:latin typeface="Oslo Sans Office" panose="02000000000000000000" pitchFamily="2" charset="0"/>
              </a:rPr>
              <a:t>Beskrivelse av dagens overløpsdrift</a:t>
            </a:r>
          </a:p>
          <a:p>
            <a:pPr>
              <a:lnSpc>
                <a:spcPct val="110000"/>
              </a:lnSpc>
            </a:pPr>
            <a:r>
              <a:rPr lang="nb-NO" sz="2000" dirty="0">
                <a:latin typeface="Oslo Sans Office" panose="02000000000000000000" pitchFamily="2" charset="0"/>
              </a:rPr>
              <a:t>Beregning av </a:t>
            </a:r>
            <a:r>
              <a:rPr lang="nb-NO" sz="2000" dirty="0" err="1">
                <a:latin typeface="Oslo Sans Office" panose="02000000000000000000" pitchFamily="2" charset="0"/>
              </a:rPr>
              <a:t>fremmedvannsandeler</a:t>
            </a:r>
            <a:endParaRPr lang="nb-NO" sz="2000" dirty="0">
              <a:latin typeface="Oslo Sans Office" panose="020000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nb-NO" sz="2000" dirty="0" err="1">
                <a:latin typeface="Oslo Sans Office" panose="02000000000000000000" pitchFamily="2" charset="0"/>
              </a:rPr>
              <a:t>MiljøROS</a:t>
            </a:r>
            <a:r>
              <a:rPr lang="nb-NO" sz="2000" dirty="0">
                <a:latin typeface="Oslo Sans Office" panose="02000000000000000000" pitchFamily="2" charset="0"/>
              </a:rPr>
              <a:t>-analyser</a:t>
            </a:r>
          </a:p>
          <a:p>
            <a:pPr>
              <a:lnSpc>
                <a:spcPct val="110000"/>
              </a:lnSpc>
            </a:pPr>
            <a:r>
              <a:rPr lang="nb-NO" sz="2000" dirty="0">
                <a:latin typeface="Oslo Sans Office" panose="02000000000000000000" pitchFamily="2" charset="0"/>
              </a:rPr>
              <a:t>Forurensningsregnskap</a:t>
            </a:r>
          </a:p>
          <a:p>
            <a:pPr>
              <a:lnSpc>
                <a:spcPct val="110000"/>
              </a:lnSpc>
            </a:pPr>
            <a:r>
              <a:rPr lang="nb-NO" sz="2000" dirty="0">
                <a:latin typeface="Oslo Sans Office" panose="02000000000000000000" pitchFamily="2" charset="0"/>
              </a:rPr>
              <a:t>Beregning av klimagassutslipp</a:t>
            </a:r>
          </a:p>
        </p:txBody>
      </p:sp>
      <p:pic>
        <p:nvPicPr>
          <p:cNvPr id="4" name="Picture 4" descr="Keine Beschreibung verfügbar.">
            <a:extLst>
              <a:ext uri="{FF2B5EF4-FFF2-40B4-BE49-F238E27FC236}">
                <a16:creationId xmlns:a16="http://schemas.microsoft.com/office/drawing/2014/main" id="{D6ECA5E0-34F1-4F22-432E-A7FE2999F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r="2382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CD5F133-A8B2-9787-5F73-5411671D1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9" y="0"/>
            <a:ext cx="985973" cy="118225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C4A30AD-C77D-0E17-7997-7E01EA5A8BEF}"/>
              </a:ext>
            </a:extLst>
          </p:cNvPr>
          <p:cNvSpPr txBox="1"/>
          <p:nvPr/>
        </p:nvSpPr>
        <p:spPr>
          <a:xfrm>
            <a:off x="8724900" y="6444520"/>
            <a:ext cx="3374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Vollen. Foto: Elisabeth B. Solheim</a:t>
            </a:r>
          </a:p>
        </p:txBody>
      </p:sp>
    </p:spTree>
    <p:extLst>
      <p:ext uri="{BB962C8B-B14F-4D97-AF65-F5344CB8AC3E}">
        <p14:creationId xmlns:p14="http://schemas.microsoft.com/office/powerpoint/2010/main" val="1919051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9D768B77-8742-43A0-AF16-6AC4D378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8B13CA8-CBEA-4805-955D-CEBE32236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17490" cy="5486399"/>
          </a:xfrm>
          <a:prstGeom prst="rect">
            <a:avLst/>
          </a:prstGeom>
          <a:ln>
            <a:noFill/>
          </a:ln>
          <a:effectLst>
            <a:outerShdw blurRad="393700" dist="127000" dir="5400000" sx="95000" sy="95000" algn="t" rotWithShape="0">
              <a:srgbClr val="000000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696BB79-37D1-93A4-C3BB-6B04819DC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2" y="1404701"/>
            <a:ext cx="3221377" cy="385925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US" sz="4000" dirty="0" err="1">
                <a:latin typeface="Oslo Sans Office" panose="02000000000000000000" pitchFamily="2" charset="0"/>
              </a:rPr>
              <a:t>Tettstedskart</a:t>
            </a:r>
            <a:br>
              <a:rPr lang="en-US" sz="4000" dirty="0">
                <a:latin typeface="Oslo Sans Office" panose="02000000000000000000" pitchFamily="2" charset="0"/>
              </a:rPr>
            </a:br>
            <a:br>
              <a:rPr lang="en-US" sz="4000" dirty="0">
                <a:latin typeface="Oslo Sans Office" panose="02000000000000000000" pitchFamily="2" charset="0"/>
              </a:rPr>
            </a:br>
            <a:r>
              <a:rPr lang="nb-NO" sz="220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Felles kart med tettstedsgrenser. </a:t>
            </a:r>
            <a:r>
              <a:rPr lang="nb-NO" sz="2200" b="1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	</a:t>
            </a:r>
            <a:br>
              <a:rPr lang="nb-NO" sz="22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</a:br>
            <a:br>
              <a:rPr lang="nb-NO" sz="22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</a:br>
            <a:r>
              <a:rPr lang="nb-NO" sz="22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Det tegnes et felles kart for alle kommunene. Oppgaven vil kreve oversikt over eiendommer og avløpsnett i samtlige kommuner.</a:t>
            </a:r>
            <a:b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</a:br>
            <a:b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</a:br>
            <a: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  <a:t> 	</a:t>
            </a:r>
            <a:br>
              <a:rPr lang="nb-NO" sz="1800" b="0" i="0" u="none" strike="noStrike" baseline="0" dirty="0">
                <a:solidFill>
                  <a:srgbClr val="000000"/>
                </a:solidFill>
                <a:latin typeface="Oslo Sans Office" panose="02000000000000000000" pitchFamily="2" charset="0"/>
              </a:rPr>
            </a:br>
            <a:endParaRPr lang="en-US" sz="4000" dirty="0">
              <a:latin typeface="Oslo Sans Office" panose="02000000000000000000" pitchFamily="2" charset="0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D2E35AB-31F0-9D7A-CDCC-EBEF2886C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986" b="1"/>
          <a:stretch/>
        </p:blipFill>
        <p:spPr>
          <a:xfrm>
            <a:off x="4617490" y="1"/>
            <a:ext cx="7574510" cy="6858000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6A16C9B-0D07-CF45-DFD3-8661AC8EE217}"/>
              </a:ext>
            </a:extLst>
          </p:cNvPr>
          <p:cNvSpPr txBox="1"/>
          <p:nvPr/>
        </p:nvSpPr>
        <p:spPr>
          <a:xfrm>
            <a:off x="3118484" y="6415226"/>
            <a:ext cx="613981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Utklipp fra </a:t>
            </a:r>
            <a:r>
              <a:rPr lang="nb-NO" dirty="0">
                <a:hlinkClick r:id="rId3"/>
              </a:rPr>
              <a:t>https://kart.ssb.no/</a:t>
            </a:r>
            <a:r>
              <a:rPr lang="nb-NO" dirty="0"/>
              <a:t>, Temakart Tettsteder 2022.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CCF4209-49CB-3D07-8D51-92BDF99F1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9" y="0"/>
            <a:ext cx="985973" cy="11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11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A2C36E9-0143-90C1-B352-4A333148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nb-NO" sz="5600" dirty="0" err="1">
                <a:solidFill>
                  <a:srgbClr val="FFFFFF"/>
                </a:solidFill>
                <a:latin typeface="Oslo Sans Office" panose="02000000000000000000" pitchFamily="2" charset="0"/>
              </a:rPr>
              <a:t>Pe</a:t>
            </a:r>
            <a:r>
              <a:rPr lang="nb-NO" sz="5600" dirty="0">
                <a:solidFill>
                  <a:srgbClr val="FFFFFF"/>
                </a:solidFill>
                <a:latin typeface="Oslo Sans Office" panose="02000000000000000000" pitchFamily="2" charset="0"/>
              </a:rPr>
              <a:t>-telling</a:t>
            </a:r>
          </a:p>
        </p:txBody>
      </p:sp>
      <p:sp>
        <p:nvSpPr>
          <p:cNvPr id="20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5A08AE8-A0CE-EF13-0BB9-976D8376E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endParaRPr lang="nb-NO" sz="2000" b="0" i="0" u="none" strike="noStrike" baseline="0" dirty="0">
              <a:solidFill>
                <a:schemeClr val="tx1">
                  <a:alpha val="80000"/>
                </a:schemeClr>
              </a:solidFill>
              <a:latin typeface="Oslo Sans Office" panose="02000000000000000000" pitchFamily="2" charset="0"/>
            </a:endParaRPr>
          </a:p>
          <a:p>
            <a:r>
              <a:rPr lang="nb-NO" sz="20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slo Sans Office" panose="02000000000000000000" pitchFamily="2" charset="0"/>
              </a:rPr>
              <a:t>Metodikk for telling av eksisterende </a:t>
            </a:r>
            <a:r>
              <a:rPr lang="nb-NO" sz="20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slo Sans Office" panose="02000000000000000000" pitchFamily="2" charset="0"/>
              </a:rPr>
              <a:t>pe</a:t>
            </a:r>
            <a:r>
              <a:rPr lang="nb-NO" sz="20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slo Sans Office" panose="02000000000000000000" pitchFamily="2" charset="0"/>
              </a:rPr>
              <a:t> </a:t>
            </a:r>
          </a:p>
          <a:p>
            <a:pPr marL="0" indent="0">
              <a:buNone/>
            </a:pPr>
            <a:endParaRPr lang="nb-NO" sz="2000" b="0" i="0" u="none" strike="noStrike" baseline="0" dirty="0">
              <a:solidFill>
                <a:schemeClr val="tx1">
                  <a:alpha val="80000"/>
                </a:schemeClr>
              </a:solidFill>
              <a:latin typeface="Oslo Sans Office" panose="02000000000000000000" pitchFamily="2" charset="0"/>
            </a:endParaRPr>
          </a:p>
          <a:p>
            <a:r>
              <a:rPr lang="nb-NO" sz="20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slo Sans Office" panose="02000000000000000000" pitchFamily="2" charset="0"/>
              </a:rPr>
              <a:t>Metodikk for telling av fremtidige </a:t>
            </a:r>
            <a:r>
              <a:rPr lang="nb-NO" sz="20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slo Sans Office" panose="02000000000000000000" pitchFamily="2" charset="0"/>
              </a:rPr>
              <a:t>pe</a:t>
            </a:r>
            <a:r>
              <a:rPr lang="nb-NO" sz="20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slo Sans Office" panose="02000000000000000000" pitchFamily="2" charset="0"/>
              </a:rPr>
              <a:t> 	</a:t>
            </a:r>
          </a:p>
          <a:p>
            <a:pPr marL="0" indent="0">
              <a:buNone/>
            </a:pPr>
            <a:endParaRPr lang="nb-NO" sz="2000" b="0" i="0" u="none" strike="noStrike" baseline="0" dirty="0">
              <a:solidFill>
                <a:schemeClr val="tx1">
                  <a:alpha val="80000"/>
                </a:schemeClr>
              </a:solidFill>
              <a:latin typeface="Oslo Sans Office" panose="02000000000000000000" pitchFamily="2" charset="0"/>
            </a:endParaRPr>
          </a:p>
          <a:p>
            <a:r>
              <a:rPr lang="nb-NO" sz="20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slo Sans Office" panose="02000000000000000000" pitchFamily="2" charset="0"/>
              </a:rPr>
              <a:t>Metodikk for bekrivelse av sammenheng mellom </a:t>
            </a:r>
            <a:r>
              <a:rPr lang="nb-NO" sz="20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slo Sans Office" panose="02000000000000000000" pitchFamily="2" charset="0"/>
              </a:rPr>
              <a:t>pe</a:t>
            </a:r>
            <a:r>
              <a:rPr lang="nb-NO" sz="20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slo Sans Office" panose="02000000000000000000" pitchFamily="2" charset="0"/>
              </a:rPr>
              <a:t> og tilførsler av fosfor, nitrogen og organisk stoff 	</a:t>
            </a: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>
            <a:extLst>
              <a:ext uri="{FF2B5EF4-FFF2-40B4-BE49-F238E27FC236}">
                <a16:creationId xmlns:a16="http://schemas.microsoft.com/office/drawing/2014/main" id="{05E959BF-7EA3-3788-F217-5B201BE59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9" y="0"/>
            <a:ext cx="985973" cy="11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77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1174</Words>
  <Application>Microsoft Office PowerPoint</Application>
  <PresentationFormat>Widescreen</PresentationFormat>
  <Paragraphs>130</Paragraphs>
  <Slides>20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Oslo Sans Office</vt:lpstr>
      <vt:lpstr>Symbol</vt:lpstr>
      <vt:lpstr>Office-tema</vt:lpstr>
      <vt:lpstr>Nytt prosjekt i regi av Fagrådet:  Kvalitetssikring av underlag til søknad om utslippstillatelse</vt:lpstr>
      <vt:lpstr>PowerPoint-presentasjon</vt:lpstr>
      <vt:lpstr>PowerPoint-presentasjon</vt:lpstr>
      <vt:lpstr>PowerPoint-presentasjon</vt:lpstr>
      <vt:lpstr>Hvordan skal prosjektet gjennomføres?</vt:lpstr>
      <vt:lpstr>PowerPoint-presentasjon</vt:lpstr>
      <vt:lpstr>Prosjektet består av flere deloppgaver</vt:lpstr>
      <vt:lpstr>Tettstedskart  Felles kart med tettstedsgrenser.    Det tegnes et felles kart for alle kommunene. Oppgaven vil kreve oversikt over eiendommer og avløpsnett i samtlige kommuner.     </vt:lpstr>
      <vt:lpstr>Pe-telling</vt:lpstr>
      <vt:lpstr>Beskrivelse av dagens overløpsdrift</vt:lpstr>
      <vt:lpstr>Beregning av fremmedvannsandeler</vt:lpstr>
      <vt:lpstr>MiljøROS-analyser</vt:lpstr>
      <vt:lpstr>Forurensningsregnskap</vt:lpstr>
      <vt:lpstr>Beregning av klimagassutslipp  </vt:lpstr>
      <vt:lpstr>Oppsummering</vt:lpstr>
      <vt:lpstr>PowerPoint-presentasjon</vt:lpstr>
      <vt:lpstr>Eksempel fra VAV på hvordan prosjektet kan forankres </vt:lpstr>
      <vt:lpstr>PowerPoint-presentasjon</vt:lpstr>
      <vt:lpstr>PowerPoint-presentasjon</vt:lpstr>
      <vt:lpstr>Ta gjerne kontakt!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Eksempler på konkrete tiltak for Indre Oslofjord</dc:title>
  <dc:creator>Elisabeth Blom Solheim</dc:creator>
  <cp:lastModifiedBy>Elisabeth Blom Solheim</cp:lastModifiedBy>
  <cp:revision>19</cp:revision>
  <dcterms:created xsi:type="dcterms:W3CDTF">2023-11-16T10:27:55Z</dcterms:created>
  <dcterms:modified xsi:type="dcterms:W3CDTF">2023-12-12T09:01:39Z</dcterms:modified>
</cp:coreProperties>
</file>