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3" r:id="rId4"/>
    <p:sldId id="264" r:id="rId5"/>
    <p:sldId id="262" r:id="rId6"/>
    <p:sldId id="260" r:id="rId7"/>
    <p:sldId id="261" r:id="rId8"/>
    <p:sldId id="267" r:id="rId9"/>
    <p:sldId id="266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ne Høysæter" initials="TH" lastIdx="2" clrIdx="0">
    <p:extLst>
      <p:ext uri="{19B8F6BF-5375-455C-9EA6-DF929625EA0E}">
        <p15:presenceInfo xmlns:p15="http://schemas.microsoft.com/office/powerpoint/2012/main" userId="S::tone.hoysater@vav.oslo.kommune.no::3f4c3cec-3502-491d-adaa-3173577c33f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EA4D2-6B81-4D7F-A7D0-024A1C663971}" type="datetimeFigureOut">
              <a:rPr lang="nb-NO" smtClean="0"/>
              <a:t>13.12.2021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8C2E4-7E49-4DE0-925D-8B7FB48CF11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394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E80DA10-14DA-42EA-96F5-F07D11FB4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EC00DB9-38B4-4FB0-9112-C50D4EEA2B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93B6799-B850-4959-9781-C302298C0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7AC8-4398-45E6-8161-B1B682E6B58D}" type="datetimeFigureOut">
              <a:rPr lang="nb-NO" smtClean="0"/>
              <a:t>13.12.2021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5A85AB-A00F-4CBE-B3DA-CF31B3F9B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D5E7AE2-144A-4C3B-9BED-DCE9A6204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49EA-D710-4A26-8D11-3CE1AD1B8C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589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64C341D-0B70-4834-93FE-967A4474B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2BFBB92-2925-43C0-9FD7-39DFC8CC4D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C51823D-AA34-466E-8895-E14BEDF69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7AC8-4398-45E6-8161-B1B682E6B58D}" type="datetimeFigureOut">
              <a:rPr lang="nb-NO" smtClean="0"/>
              <a:t>13.12.2021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36A10E7-E939-4708-A8BE-AA5EE3955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131DF07-4D9F-4A65-8715-2C913A016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49EA-D710-4A26-8D11-3CE1AD1B8C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0104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15D0EFE9-8021-499F-9635-4049165F5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E6883DF-18CE-452D-91CB-FA4B2C0D1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C7C4A75-7F1A-4593-A713-2A726F370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7AC8-4398-45E6-8161-B1B682E6B58D}" type="datetimeFigureOut">
              <a:rPr lang="nb-NO" smtClean="0"/>
              <a:t>13.12.2021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640C93-04D3-4DA6-975D-7F6EDCA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ACC65C9-40A7-4B8F-BD61-0B452936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49EA-D710-4A26-8D11-3CE1AD1B8C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563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C8B3FDD-4BDD-4213-8C6E-A8076229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BCB5F10-4042-4CF7-8F05-E13DA0938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FE9D51A-9DCA-44D2-B788-9FB72AF57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7AC8-4398-45E6-8161-B1B682E6B58D}" type="datetimeFigureOut">
              <a:rPr lang="nb-NO" smtClean="0"/>
              <a:t>13.12.2021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AF2BB0A-BA29-43DD-B659-D9588F10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EAA869B-2DB7-4FD0-AB33-3E15C38D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49EA-D710-4A26-8D11-3CE1AD1B8C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5665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6199A7-1F6E-4015-AFE0-3618BFCE6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5B558A9-08A8-41DE-9C77-2FDEE4F42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DC16017-00E9-4683-85A9-7A3A6C824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7AC8-4398-45E6-8161-B1B682E6B58D}" type="datetimeFigureOut">
              <a:rPr lang="nb-NO" smtClean="0"/>
              <a:t>13.12.2021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F4FF379-3F3F-4B1D-BD45-574E53E5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B3F0B98-3041-43E4-8C73-A711808D4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49EA-D710-4A26-8D11-3CE1AD1B8C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8525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BB62D0A-1990-492D-AAA9-436070644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5FB12C5-EE84-48C6-926C-190373544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991E838-8846-43E4-8C32-221A65948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5C30750-2011-457F-94C7-ECFDCCA9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7AC8-4398-45E6-8161-B1B682E6B58D}" type="datetimeFigureOut">
              <a:rPr lang="nb-NO" smtClean="0"/>
              <a:t>13.12.2021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CB0F644-E595-4A6A-A664-CFF09C2B1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ADCD745-181F-417F-8DA6-41D8B56C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49EA-D710-4A26-8D11-3CE1AD1B8C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9526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DBCD56-9169-48DC-9D5E-808517598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3F5B2A5-14CD-441F-A861-00D63987A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E8D8AE1-3578-41C6-9E95-9CD3DBBFF7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408DAE8-4374-422A-B64A-2C3F256C3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E6A4ECA-F555-4E25-8D46-BB9516336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DE6F71D-9B9D-404E-9059-D322EECF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7AC8-4398-45E6-8161-B1B682E6B58D}" type="datetimeFigureOut">
              <a:rPr lang="nb-NO" smtClean="0"/>
              <a:t>13.12.2021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ABEDDD07-B0D5-4086-9E0E-57482B53E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47BFD7A-84CB-47E4-8FB9-1DEB1FEEF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49EA-D710-4A26-8D11-3CE1AD1B8C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7617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F47816-4CA6-44A9-A648-7CABC97EF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FBF74A4-C8D2-42AE-B842-6EB38F21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7AC8-4398-45E6-8161-B1B682E6B58D}" type="datetimeFigureOut">
              <a:rPr lang="nb-NO" smtClean="0"/>
              <a:t>13.12.2021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18F4138-AC0F-412A-80CA-E3BBAFC9C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16059DAB-35DA-4D3C-B572-430544F12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49EA-D710-4A26-8D11-3CE1AD1B8C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9520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0BE7C25-2045-4EEA-87B9-6CD7BCD3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7AC8-4398-45E6-8161-B1B682E6B58D}" type="datetimeFigureOut">
              <a:rPr lang="nb-NO" smtClean="0"/>
              <a:t>13.12.2021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44B2097-F2D5-428D-9798-56DC1621E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F9B9DC-8000-4E2D-8EAE-937B8CB29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49EA-D710-4A26-8D11-3CE1AD1B8C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611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025E7C-65C8-4F1C-945B-4630D155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2C9CAC4-956A-43E7-A8CA-20C9CA5AE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EADA5E9-E53C-48B4-89AF-CEDFDBE8EF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0857AC5-8925-49B8-8155-FC797619F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7AC8-4398-45E6-8161-B1B682E6B58D}" type="datetimeFigureOut">
              <a:rPr lang="nb-NO" smtClean="0"/>
              <a:t>13.12.2021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EE209C92-9DC6-4FC0-A05C-6D247F7EC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1A3C212-AB74-47B0-B8C0-1F02FE92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49EA-D710-4A26-8D11-3CE1AD1B8C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8347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5F4AB35-7F68-4A55-9543-F0658171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984F5137-C3C1-4297-A042-64DA71697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88F280E-170A-46CB-9797-7FB8624A2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730ADD6-2255-49A5-B4A6-CE4DD9848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67AC8-4398-45E6-8161-B1B682E6B58D}" type="datetimeFigureOut">
              <a:rPr lang="nb-NO" smtClean="0"/>
              <a:t>13.12.2021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26E4408-C2F2-44ED-AD22-CEDA46B36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0966582-C72F-481A-B138-2C33D703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449EA-D710-4A26-8D11-3CE1AD1B8C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754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F5E4998-224C-4711-AF84-219D0897F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8AC6133-1AA5-4847-906E-70A4CF3D3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B6CEE07-DDA1-4CC6-B174-F7FA8BABC9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67AC8-4398-45E6-8161-B1B682E6B58D}" type="datetimeFigureOut">
              <a:rPr lang="nb-NO" smtClean="0"/>
              <a:t>13.12.2021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0E3FBD8-05E1-4AB7-B1A1-473A496C1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5E36696-F657-4D1B-8624-0C1DC35B0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449EA-D710-4A26-8D11-3CE1AD1B8CA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699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24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 descr="Et bilde som inneholder himmel, vann, utendørs, reiser&#10;&#10;Automatisk generert beskrivelse">
            <a:extLst>
              <a:ext uri="{FF2B5EF4-FFF2-40B4-BE49-F238E27FC236}">
                <a16:creationId xmlns:a16="http://schemas.microsoft.com/office/drawing/2014/main" id="{F036D477-4386-4892-8923-9B4693C11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44525"/>
            <a:ext cx="5459413" cy="40767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8F241DE2-7EBC-4579-AC08-63892E467C8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89488"/>
            <a:ext cx="5459413" cy="142557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37874B6-A395-4A89-BFC2-6EC59721E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nb-NO" sz="5400" dirty="0">
                <a:solidFill>
                  <a:srgbClr val="FFFFFF"/>
                </a:solidFill>
              </a:rPr>
              <a:t>Fagrådets </a:t>
            </a:r>
            <a:br>
              <a:rPr lang="nb-NO" sz="5400" dirty="0">
                <a:solidFill>
                  <a:srgbClr val="FFFFFF"/>
                </a:solidFill>
              </a:rPr>
            </a:br>
            <a:r>
              <a:rPr lang="nb-NO" sz="5400" dirty="0">
                <a:solidFill>
                  <a:srgbClr val="FFFFFF"/>
                </a:solidFill>
              </a:rPr>
              <a:t>høstmøte </a:t>
            </a:r>
            <a:br>
              <a:rPr lang="nb-NO" sz="5400" dirty="0">
                <a:solidFill>
                  <a:srgbClr val="FFFFFF"/>
                </a:solidFill>
              </a:rPr>
            </a:br>
            <a:r>
              <a:rPr lang="nb-NO" sz="5400" dirty="0">
                <a:solidFill>
                  <a:srgbClr val="FFFFFF"/>
                </a:solidFill>
              </a:rPr>
              <a:t>13.12.2021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5F1B7EE-805E-4790-BED3-CD530E4F6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nb-NO" sz="3600" dirty="0">
                <a:solidFill>
                  <a:srgbClr val="FFFFFF"/>
                </a:solidFill>
              </a:rPr>
              <a:t>Teams</a:t>
            </a:r>
            <a:r>
              <a:rPr lang="nb-NO" sz="200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4552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20B9DD-DEA2-404B-9B1E-7C8597683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811" y="254787"/>
            <a:ext cx="2995749" cy="753745"/>
          </a:xfrm>
        </p:spPr>
        <p:txBody>
          <a:bodyPr>
            <a:normAutofit/>
          </a:bodyPr>
          <a:lstStyle/>
          <a:p>
            <a:r>
              <a:rPr lang="nb-NO" sz="4800" dirty="0">
                <a:solidFill>
                  <a:schemeClr val="accent1">
                    <a:lumMod val="75000"/>
                  </a:schemeClr>
                </a:solidFill>
              </a:rPr>
              <a:t>Dagsorden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5D28344-6DA6-491B-85DF-EDCBA4DA009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518" y="204199"/>
            <a:ext cx="2781300" cy="753745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50A0405-0FA9-41AD-8395-D67841DA4D25}"/>
              </a:ext>
            </a:extLst>
          </p:cNvPr>
          <p:cNvSpPr txBox="1"/>
          <p:nvPr/>
        </p:nvSpPr>
        <p:spPr>
          <a:xfrm>
            <a:off x="722811" y="1059120"/>
            <a:ext cx="10624457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u="sng" dirty="0">
                <a:effectLst/>
                <a:latin typeface="Oslo Sans Office" panose="02000000000000000000" pitchFamily="2" charset="0"/>
                <a:ea typeface="Calibri" panose="020F0502020204030204" pitchFamily="34" charset="0"/>
              </a:rPr>
              <a:t>Kl. 12:00 – 13:00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 dirty="0">
                <a:effectLst/>
                <a:latin typeface="Oslo Sans Office" panose="02000000000000000000" pitchFamily="2" charset="0"/>
                <a:ea typeface="Times New Roman" panose="02020603050405020304" pitchFamily="18" charset="0"/>
              </a:rPr>
              <a:t>Godkjenning av innkalling og dagsorden, inkludert valg av møteleder og referent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nb-NO" sz="1800" dirty="0">
                <a:effectLst/>
                <a:latin typeface="Oslo Sans Office" panose="02000000000000000000" pitchFamily="2" charset="0"/>
                <a:ea typeface="Times New Roman" panose="02020603050405020304" pitchFamily="18" charset="0"/>
              </a:rPr>
              <a:t>Orientering fra Fagrådet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/>
            <a:r>
              <a:rPr lang="nb-NO" sz="1800" dirty="0">
                <a:effectLst/>
                <a:latin typeface="Oslo Sans Office" panose="02000000000000000000" pitchFamily="2" charset="0"/>
                <a:ea typeface="Calibri" panose="020F0502020204030204" pitchFamily="34" charset="0"/>
              </a:rPr>
              <a:t>- styret v/ Sigurd Grande</a:t>
            </a:r>
            <a:br>
              <a:rPr lang="nb-NO" sz="1800" dirty="0">
                <a:effectLst/>
                <a:latin typeface="Oslo Sans Office" panose="02000000000000000000" pitchFamily="2" charset="0"/>
                <a:ea typeface="Calibri" panose="020F0502020204030204" pitchFamily="34" charset="0"/>
              </a:rPr>
            </a:br>
            <a:r>
              <a:rPr lang="nb-NO" sz="1800" dirty="0">
                <a:effectLst/>
                <a:latin typeface="Oslo Sans Office" panose="02000000000000000000" pitchFamily="2" charset="0"/>
                <a:ea typeface="Calibri" panose="020F0502020204030204" pitchFamily="34" charset="0"/>
              </a:rPr>
              <a:t>- utvalg for miljøovervåking v/ Knut Bjørnskau</a:t>
            </a:r>
            <a:br>
              <a:rPr lang="nb-NO" sz="1800" dirty="0">
                <a:effectLst/>
                <a:latin typeface="Oslo Sans Office" panose="02000000000000000000" pitchFamily="2" charset="0"/>
                <a:ea typeface="Calibri" panose="020F0502020204030204" pitchFamily="34" charset="0"/>
              </a:rPr>
            </a:br>
            <a:r>
              <a:rPr lang="nb-NO" sz="1800" dirty="0">
                <a:effectLst/>
                <a:latin typeface="Oslo Sans Office" panose="02000000000000000000" pitchFamily="2" charset="0"/>
                <a:ea typeface="Calibri" panose="020F0502020204030204" pitchFamily="34" charset="0"/>
              </a:rPr>
              <a:t>- utvalg for drikkevann og vannmiljøtiltak v/ </a:t>
            </a:r>
            <a:r>
              <a:rPr lang="nb-NO" sz="1800" strike="sngStrike" dirty="0">
                <a:effectLst/>
                <a:latin typeface="Oslo Sans Office" panose="02000000000000000000" pitchFamily="2" charset="0"/>
                <a:ea typeface="Calibri" panose="020F0502020204030204" pitchFamily="34" charset="0"/>
              </a:rPr>
              <a:t>Mads Aulie </a:t>
            </a:r>
            <a:r>
              <a:rPr lang="nb-NO" sz="1800" dirty="0">
                <a:effectLst/>
                <a:latin typeface="Oslo Sans Office" panose="02000000000000000000" pitchFamily="2" charset="0"/>
                <a:ea typeface="Calibri" panose="020F0502020204030204" pitchFamily="34" charset="0"/>
              </a:rPr>
              <a:t>Tone Høysæter</a:t>
            </a:r>
            <a:endParaRPr lang="nb-NO" sz="1800" strike="sngStrik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 startAt="3"/>
            </a:pPr>
            <a:r>
              <a:rPr lang="nb-NO" sz="1800" dirty="0">
                <a:effectLst/>
                <a:latin typeface="Oslo Sans Office" panose="02000000000000000000" pitchFamily="2" charset="0"/>
                <a:ea typeface="Times New Roman" panose="02020603050405020304" pitchFamily="18" charset="0"/>
              </a:rPr>
              <a:t>Status for fjorden v/ André Staalstrøm, NIVA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>
              <a:spcAft>
                <a:spcPts val="1200"/>
              </a:spcAft>
            </a:pPr>
            <a:r>
              <a:rPr lang="nb-NO" sz="1800" b="1" dirty="0">
                <a:effectLst/>
                <a:latin typeface="Oslo Sans Office" panose="02000000000000000000" pitchFamily="2" charset="0"/>
                <a:ea typeface="Calibri" panose="020F0502020204030204" pitchFamily="34" charset="0"/>
              </a:rPr>
              <a:t>PAUSE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nb-NO" sz="1800" b="1" u="sng" dirty="0">
                <a:effectLst/>
                <a:latin typeface="Oslo Sans Office" panose="02000000000000000000" pitchFamily="2" charset="0"/>
                <a:ea typeface="Calibri" panose="020F0502020204030204" pitchFamily="34" charset="0"/>
              </a:rPr>
              <a:t>KL. 13.15 – 14:00</a:t>
            </a:r>
            <a:r>
              <a:rPr lang="nb-NO" sz="1800" u="sng" dirty="0">
                <a:effectLst/>
                <a:latin typeface="Oslo Sans Office" panose="02000000000000000000" pitchFamily="2" charset="0"/>
                <a:ea typeface="Calibri" panose="020F0502020204030204" pitchFamily="34" charset="0"/>
              </a:rPr>
              <a:t>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spcAft>
                <a:spcPts val="1200"/>
              </a:spcAft>
              <a:buFont typeface="+mj-lt"/>
              <a:buAutoNum type="arabicPeriod" startAt="4"/>
            </a:pPr>
            <a:r>
              <a:rPr lang="nb-NO" sz="1800" dirty="0">
                <a:effectLst/>
                <a:latin typeface="Oslo Sans Office" panose="02000000000000000000" pitchFamily="2" charset="0"/>
                <a:ea typeface="Times New Roman" panose="02020603050405020304" pitchFamily="18" charset="0"/>
              </a:rPr>
              <a:t>Oppfølging av Helhetlig tiltaksplan for Oslofjorden v/ Jon Lasse Brattli, Miljødirektoratet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28600">
              <a:spcAft>
                <a:spcPts val="1200"/>
              </a:spcAft>
            </a:pPr>
            <a:r>
              <a:rPr lang="nb-NO" sz="1800" b="1" dirty="0">
                <a:effectLst/>
                <a:latin typeface="Oslo Sans Office" panose="02000000000000000000" pitchFamily="2" charset="0"/>
                <a:ea typeface="Calibri" panose="020F0502020204030204" pitchFamily="34" charset="0"/>
              </a:rPr>
              <a:t>PAUSE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nb-NO" sz="1800" b="1" u="sng" dirty="0">
                <a:effectLst/>
                <a:latin typeface="Oslo Sans Office" panose="02000000000000000000" pitchFamily="2" charset="0"/>
                <a:ea typeface="Calibri" panose="020F0502020204030204" pitchFamily="34" charset="0"/>
              </a:rPr>
              <a:t>KL 14:15-15:00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 startAt="5"/>
            </a:pPr>
            <a:r>
              <a:rPr lang="nb-NO" sz="1800" dirty="0">
                <a:effectLst/>
                <a:latin typeface="Oslo Sans Office" panose="02000000000000000000" pitchFamily="2" charset="0"/>
                <a:ea typeface="Times New Roman" panose="02020603050405020304" pitchFamily="18" charset="0"/>
              </a:rPr>
              <a:t>Kartlegging av tilførselskilder til fjorden v/ Helge Eliassen, Oslo VAV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 startAt="5"/>
            </a:pPr>
            <a:r>
              <a:rPr lang="nb-NO" sz="1800" dirty="0">
                <a:effectLst/>
                <a:latin typeface="Oslo Sans Office" panose="02000000000000000000" pitchFamily="2" charset="0"/>
                <a:ea typeface="Times New Roman" panose="02020603050405020304" pitchFamily="18" charset="0"/>
              </a:rPr>
              <a:t>Eventuelt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109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24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>
            <a:extLst>
              <a:ext uri="{FF2B5EF4-FFF2-40B4-BE49-F238E27FC236}">
                <a16:creationId xmlns:a16="http://schemas.microsoft.com/office/drawing/2014/main" id="{8F241DE2-7EBC-4579-AC08-63892E467C8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89488"/>
            <a:ext cx="5459413" cy="1425575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37874B6-A395-4A89-BFC2-6EC59721E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/>
          </a:bodyPr>
          <a:lstStyle/>
          <a:p>
            <a:pPr algn="r"/>
            <a:r>
              <a:rPr lang="nb-NO" sz="5400">
                <a:solidFill>
                  <a:srgbClr val="FFFFFF"/>
                </a:solidFill>
              </a:rPr>
              <a:t>Fagrådet </a:t>
            </a:r>
            <a:br>
              <a:rPr lang="nb-NO" sz="5400">
                <a:solidFill>
                  <a:srgbClr val="FFFFFF"/>
                </a:solidFill>
              </a:rPr>
            </a:br>
            <a:r>
              <a:rPr lang="nb-NO" sz="5400">
                <a:solidFill>
                  <a:srgbClr val="FFFFFF"/>
                </a:solidFill>
              </a:rPr>
              <a:t>i 2021</a:t>
            </a:r>
            <a:endParaRPr lang="nb-NO" sz="5400" dirty="0">
              <a:solidFill>
                <a:srgbClr val="FFFFFF"/>
              </a:solidFill>
            </a:endParaRP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5F1B7EE-805E-4790-BED3-CD530E4F6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nb-NO" sz="2000">
                <a:solidFill>
                  <a:srgbClr val="FFFFFF"/>
                </a:solidFill>
              </a:rPr>
              <a:t>Styreleder Sigurd Grande </a:t>
            </a:r>
          </a:p>
          <a:p>
            <a:pPr algn="r"/>
            <a:r>
              <a:rPr lang="nb-NO" sz="2000">
                <a:solidFill>
                  <a:srgbClr val="FFFFFF"/>
                </a:solidFill>
              </a:rPr>
              <a:t>13. desember 2021</a:t>
            </a:r>
            <a:endParaRPr lang="nb-NO" sz="2000" dirty="0">
              <a:solidFill>
                <a:srgbClr val="FFFFFF"/>
              </a:solidFill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137536E-44B4-429B-91E4-63059413C39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433137"/>
            <a:ext cx="5637196" cy="3878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23379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20B9DD-DEA2-404B-9B1E-7C859768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Møter er i 2021 avholdt på Teams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ABFF4D-FFE9-4D22-B160-BB6B29F1D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7983" cy="4351338"/>
          </a:xfrm>
        </p:spPr>
        <p:txBody>
          <a:bodyPr>
            <a:normAutofit/>
          </a:bodyPr>
          <a:lstStyle/>
          <a:p>
            <a:r>
              <a:rPr lang="nb-NO" dirty="0"/>
              <a:t>9 styremøter </a:t>
            </a:r>
          </a:p>
          <a:p>
            <a:r>
              <a:rPr lang="nb-NO" dirty="0"/>
              <a:t>Årsmøte 3. juni:</a:t>
            </a:r>
            <a:br>
              <a:rPr lang="nb-NO" dirty="0"/>
            </a:br>
            <a:r>
              <a:rPr lang="nb-NO" dirty="0"/>
              <a:t>	40 deltakere</a:t>
            </a:r>
          </a:p>
          <a:p>
            <a:r>
              <a:rPr lang="nb-NO" dirty="0"/>
              <a:t>Høstmøte i dag, 13. desember: 	50+ deltakere</a:t>
            </a:r>
          </a:p>
          <a:p>
            <a:r>
              <a:rPr lang="nb-NO" dirty="0"/>
              <a:t>Reservevannforsyning mellom Ås, Frogn, Vestby, Nordre Follo, MOVAR og VAV </a:t>
            </a:r>
          </a:p>
          <a:p>
            <a:pPr marL="457200" lvl="1" indent="0">
              <a:buNone/>
            </a:pPr>
            <a:r>
              <a:rPr lang="nb-NO" dirty="0"/>
              <a:t>	- 3 møter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5D28344-6DA6-491B-85DF-EDCBA4DA009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679" y="304164"/>
            <a:ext cx="2781300" cy="753745"/>
          </a:xfrm>
          <a:prstGeom prst="rect">
            <a:avLst/>
          </a:prstGeom>
        </p:spPr>
      </p:pic>
      <p:pic>
        <p:nvPicPr>
          <p:cNvPr id="7" name="Bilde 6" descr="Et bilde som inneholder bord, innendørs, gulv, tak&#10;&#10;Automatisk generert beskrivelse">
            <a:extLst>
              <a:ext uri="{FF2B5EF4-FFF2-40B4-BE49-F238E27FC236}">
                <a16:creationId xmlns:a16="http://schemas.microsoft.com/office/drawing/2014/main" id="{2B1A33CB-5BA1-4D47-A038-03E105734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944" y="1751649"/>
            <a:ext cx="5051035" cy="3788276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4380E47F-E1FF-4F58-BE94-C6E5BFF02086}"/>
              </a:ext>
            </a:extLst>
          </p:cNvPr>
          <p:cNvSpPr txBox="1"/>
          <p:nvPr/>
        </p:nvSpPr>
        <p:spPr>
          <a:xfrm>
            <a:off x="6615485" y="5615425"/>
            <a:ext cx="4603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Årsmøtet 2021 på Teams</a:t>
            </a:r>
          </a:p>
        </p:txBody>
      </p:sp>
    </p:spTree>
    <p:extLst>
      <p:ext uri="{BB962C8B-B14F-4D97-AF65-F5344CB8AC3E}">
        <p14:creationId xmlns:p14="http://schemas.microsoft.com/office/powerpoint/2010/main" val="1805674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innendørs, stol, tak, fôret&#10;&#10;Automatisk generert beskrivelse">
            <a:extLst>
              <a:ext uri="{FF2B5EF4-FFF2-40B4-BE49-F238E27FC236}">
                <a16:creationId xmlns:a16="http://schemas.microsoft.com/office/drawing/2014/main" id="{CBDB4157-9724-4911-8AE0-55829F22E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3" y="3312105"/>
            <a:ext cx="4322307" cy="3241731"/>
          </a:xfrm>
          <a:prstGeom prst="rect">
            <a:avLst/>
          </a:prstGeom>
        </p:spPr>
      </p:pic>
      <p:pic>
        <p:nvPicPr>
          <p:cNvPr id="8" name="Bilde 7" descr="Et bilde som inneholder himmel, person, utendørs, stående&#10;&#10;Automatisk generert beskrivelse">
            <a:extLst>
              <a:ext uri="{FF2B5EF4-FFF2-40B4-BE49-F238E27FC236}">
                <a16:creationId xmlns:a16="http://schemas.microsoft.com/office/drawing/2014/main" id="{55B42D55-D0F5-4AA4-8F99-CC7D08829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552" y="3310163"/>
            <a:ext cx="4324896" cy="3243673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3220B9DD-DEA2-404B-9B1E-7C859768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Fysiske treff i 2021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ABFF4D-FFE9-4D22-B160-BB6B29F1D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58500" cy="4486275"/>
          </a:xfrm>
        </p:spPr>
        <p:txBody>
          <a:bodyPr>
            <a:normAutofit/>
          </a:bodyPr>
          <a:lstStyle/>
          <a:p>
            <a:r>
              <a:rPr lang="nb-NO" dirty="0"/>
              <a:t>Nettverk for vannbehandlingsanleggenes startet opp i 2021</a:t>
            </a:r>
          </a:p>
          <a:p>
            <a:r>
              <a:rPr lang="nb-NO" dirty="0"/>
              <a:t>Driftsseminar  - 65 deltakere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5D28344-6DA6-491B-85DF-EDCBA4DA009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679" y="304164"/>
            <a:ext cx="2781300" cy="753745"/>
          </a:xfrm>
          <a:prstGeom prst="rect">
            <a:avLst/>
          </a:prstGeom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EE7CA0F3-48FC-4460-8811-E2FF668BF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428" y="3310163"/>
            <a:ext cx="4324898" cy="3243673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67BDF6D0-CBA0-441C-822D-76A9FBADA3E4}"/>
              </a:ext>
            </a:extLst>
          </p:cNvPr>
          <p:cNvSpPr txBox="1"/>
          <p:nvPr/>
        </p:nvSpPr>
        <p:spPr>
          <a:xfrm>
            <a:off x="301493" y="6169176"/>
            <a:ext cx="482829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Driftsseminar Holmen fjordhotell november 2021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7F94163C-32B3-4FEF-A0E4-30506C55ED09}"/>
              </a:ext>
            </a:extLst>
          </p:cNvPr>
          <p:cNvSpPr txBox="1"/>
          <p:nvPr/>
        </p:nvSpPr>
        <p:spPr>
          <a:xfrm>
            <a:off x="7927619" y="6203427"/>
            <a:ext cx="359293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Demonstrasjon av undervannsdrone</a:t>
            </a:r>
          </a:p>
        </p:txBody>
      </p:sp>
    </p:spTree>
    <p:extLst>
      <p:ext uri="{BB962C8B-B14F-4D97-AF65-F5344CB8AC3E}">
        <p14:creationId xmlns:p14="http://schemas.microsoft.com/office/powerpoint/2010/main" val="2390872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D9C07641-A0F4-4055-859E-40641585E3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9774" y="170916"/>
            <a:ext cx="9589682" cy="7192259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3C9E108-8E40-44DA-9998-57628847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4545"/>
            <a:ext cx="10515600" cy="1147286"/>
          </a:xfrm>
        </p:spPr>
        <p:txBody>
          <a:bodyPr>
            <a:normAutofit/>
          </a:bodyPr>
          <a:lstStyle/>
          <a:p>
            <a:r>
              <a:rPr lang="nb-NO" dirty="0"/>
              <a:t>Fagrådets hovedaktiviteter 2021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CF53919-0B43-4305-9406-508DC1E3E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262743"/>
            <a:ext cx="7982119" cy="5031394"/>
          </a:xfrm>
        </p:spPr>
        <p:txBody>
          <a:bodyPr/>
          <a:lstStyle/>
          <a:p>
            <a:r>
              <a:rPr lang="nb-NO" dirty="0"/>
              <a:t>Miljøovervåking ved NIVA</a:t>
            </a:r>
          </a:p>
          <a:p>
            <a:r>
              <a:rPr lang="nb-NO" dirty="0"/>
              <a:t>Risikovurdering av sedimenter ved NGI</a:t>
            </a:r>
          </a:p>
          <a:p>
            <a:r>
              <a:rPr lang="nb-NO" dirty="0"/>
              <a:t>Kvalitetssikring av Oslofjordmodellen</a:t>
            </a:r>
          </a:p>
          <a:p>
            <a:r>
              <a:rPr lang="nb-NO" dirty="0"/>
              <a:t>Undersøkelse av </a:t>
            </a:r>
            <a:r>
              <a:rPr lang="nb-NO" dirty="0" err="1"/>
              <a:t>fiskesamfunn</a:t>
            </a:r>
            <a:r>
              <a:rPr lang="nb-NO" dirty="0"/>
              <a:t> ved UiO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342ADC3-C364-4BB8-AA10-6379A68DE4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12" y="348941"/>
            <a:ext cx="2781300" cy="75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22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C9E108-8E40-44DA-9998-57628847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32533" cy="1325563"/>
          </a:xfrm>
        </p:spPr>
        <p:txBody>
          <a:bodyPr/>
          <a:lstStyle/>
          <a:p>
            <a:r>
              <a:rPr lang="nb-NO" dirty="0"/>
              <a:t>Aktuelle saker i 2021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741A49-C2BF-47CC-A69C-436B1F554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80" y="1586823"/>
            <a:ext cx="6913899" cy="2521628"/>
          </a:xfrm>
        </p:spPr>
        <p:txBody>
          <a:bodyPr/>
          <a:lstStyle/>
          <a:p>
            <a:r>
              <a:rPr lang="nb-NO" dirty="0"/>
              <a:t>Helhetlig tiltaksplan for Oslofjorden </a:t>
            </a:r>
          </a:p>
          <a:p>
            <a:r>
              <a:rPr lang="nb-NO" dirty="0"/>
              <a:t>Oslofjordrådet opprettet</a:t>
            </a:r>
          </a:p>
          <a:p>
            <a:r>
              <a:rPr lang="nb-NO" dirty="0"/>
              <a:t>Utenriksfergeterminal i Oslo</a:t>
            </a:r>
          </a:p>
          <a:p>
            <a:pPr marL="0" indent="0">
              <a:buNone/>
            </a:pPr>
            <a:r>
              <a:rPr lang="nb-NO" dirty="0"/>
              <a:t> 	Sterkt politisk engasjement og mye 	mediafokus på en «syk» fjord</a:t>
            </a:r>
          </a:p>
          <a:p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5342ADC3-C364-4BB8-AA10-6379A68DE4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679" y="304164"/>
            <a:ext cx="2781300" cy="753745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BCB2F31C-880F-4CDA-B6FE-6D85DD3F4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099" y="1439805"/>
            <a:ext cx="4166150" cy="506759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D66CFD2-9542-41A9-ADB8-03149E2D7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95" t="20412" r="13540" b="12739"/>
          <a:stretch/>
        </p:blipFill>
        <p:spPr>
          <a:xfrm>
            <a:off x="104075" y="4222076"/>
            <a:ext cx="2726737" cy="229226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C2A9CFE-9D48-4D15-BBF9-1C3797BF31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829" t="13562" r="15650" b="19589"/>
          <a:stretch/>
        </p:blipFill>
        <p:spPr>
          <a:xfrm>
            <a:off x="2573678" y="4215138"/>
            <a:ext cx="2379946" cy="229226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8D1D311A-6071-4B12-BFD1-4175CFD3FB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829" t="13927" r="15239" b="23973"/>
          <a:stretch/>
        </p:blipFill>
        <p:spPr>
          <a:xfrm>
            <a:off x="5076894" y="4243541"/>
            <a:ext cx="2591385" cy="2270799"/>
          </a:xfrm>
          <a:prstGeom prst="rect">
            <a:avLst/>
          </a:prstGeom>
        </p:spPr>
      </p:pic>
      <p:sp>
        <p:nvSpPr>
          <p:cNvPr id="9" name="Pil: høyre med stripe 8">
            <a:extLst>
              <a:ext uri="{FF2B5EF4-FFF2-40B4-BE49-F238E27FC236}">
                <a16:creationId xmlns:a16="http://schemas.microsoft.com/office/drawing/2014/main" id="{200BD3E8-A7FB-4559-B4AA-D33910F0A49E}"/>
              </a:ext>
            </a:extLst>
          </p:cNvPr>
          <p:cNvSpPr/>
          <p:nvPr/>
        </p:nvSpPr>
        <p:spPr>
          <a:xfrm>
            <a:off x="1006679" y="3192857"/>
            <a:ext cx="578840" cy="27891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36393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 descr="Et bilde som inneholder vann, himmel, utendørs, båt&#10;&#10;Automatisk generert beskrivelse">
            <a:extLst>
              <a:ext uri="{FF2B5EF4-FFF2-40B4-BE49-F238E27FC236}">
                <a16:creationId xmlns:a16="http://schemas.microsoft.com/office/drawing/2014/main" id="{55E5C4E6-1F36-484D-8E12-96B40C4B8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97" b="193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57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248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ilde 3">
            <a:extLst>
              <a:ext uri="{FF2B5EF4-FFF2-40B4-BE49-F238E27FC236}">
                <a16:creationId xmlns:a16="http://schemas.microsoft.com/office/drawing/2014/main" id="{8F241DE2-7EBC-4579-AC08-63892E467C8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71" y="272482"/>
            <a:ext cx="3309258" cy="729004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37874B6-A395-4A89-BFC2-6EC59721E5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276" y="803705"/>
            <a:ext cx="4208656" cy="3034857"/>
          </a:xfrm>
        </p:spPr>
        <p:txBody>
          <a:bodyPr anchor="b">
            <a:normAutofit fontScale="90000"/>
          </a:bodyPr>
          <a:lstStyle/>
          <a:p>
            <a:pPr algn="r"/>
            <a:r>
              <a:rPr lang="nb-NO" sz="5400" dirty="0">
                <a:solidFill>
                  <a:srgbClr val="FFFFFF"/>
                </a:solidFill>
              </a:rPr>
              <a:t>Utvalg for drikkevann og vannmiljøtiltak </a:t>
            </a:r>
            <a:br>
              <a:rPr lang="nb-NO" sz="5400" dirty="0">
                <a:solidFill>
                  <a:srgbClr val="FFFFFF"/>
                </a:solidFill>
              </a:rPr>
            </a:br>
            <a:r>
              <a:rPr lang="nb-NO" sz="5400" dirty="0">
                <a:solidFill>
                  <a:srgbClr val="FFFFFF"/>
                </a:solidFill>
              </a:rPr>
              <a:t>i 2021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25F1B7EE-805E-4790-BED3-CD530E4F6A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921" y="4013165"/>
            <a:ext cx="4204012" cy="2205732"/>
          </a:xfrm>
        </p:spPr>
        <p:txBody>
          <a:bodyPr anchor="t">
            <a:normAutofit/>
          </a:bodyPr>
          <a:lstStyle/>
          <a:p>
            <a:pPr algn="r"/>
            <a:r>
              <a:rPr lang="nb-NO" sz="2000" dirty="0">
                <a:solidFill>
                  <a:srgbClr val="FFFFFF"/>
                </a:solidFill>
              </a:rPr>
              <a:t>Tone Høysæter</a:t>
            </a:r>
          </a:p>
          <a:p>
            <a:pPr algn="r"/>
            <a:r>
              <a:rPr lang="nb-NO" sz="2000" dirty="0">
                <a:solidFill>
                  <a:srgbClr val="FFFFFF"/>
                </a:solidFill>
              </a:rPr>
              <a:t>13. desember 2021</a:t>
            </a:r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6298B800-39F0-4182-8277-0D54ABEB971C}"/>
              </a:ext>
            </a:extLst>
          </p:cNvPr>
          <p:cNvSpPr txBox="1">
            <a:spLocks/>
          </p:cNvSpPr>
          <p:nvPr/>
        </p:nvSpPr>
        <p:spPr>
          <a:xfrm>
            <a:off x="6096000" y="1227909"/>
            <a:ext cx="5791200" cy="4763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 dirty="0"/>
              <a:t>8 utvalgsmøter avholdt på Teams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nb-NO" sz="2800" dirty="0"/>
              <a:t>Driftsseminar i november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nb-NO" dirty="0"/>
              <a:t>65 deltakere 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nb-NO" dirty="0"/>
              <a:t>	Alle medlemskommunene deltok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 dirty="0"/>
              <a:t>Nettverk for vannbehandlings-anleggene startet opp, og i full gang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b-NO" sz="2800" dirty="0"/>
              <a:t>Sandfang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nb-NO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Problemsstilling belyst</a:t>
            </a:r>
          </a:p>
          <a:p>
            <a:pPr marL="800100" lvl="1" indent="-342900" algn="l">
              <a:buFont typeface="Courier New" panose="02070309020205020404" pitchFamily="49" charset="0"/>
              <a:buChar char="o"/>
            </a:pP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2021: l</a:t>
            </a:r>
            <a:r>
              <a:rPr lang="nb-NO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age rapport/info-hefte </a:t>
            </a:r>
            <a:r>
              <a:rPr lang="nb-NO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  <a:p>
            <a:pPr lvl="1" algn="l"/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4023135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280</Words>
  <Application>Microsoft Office PowerPoint</Application>
  <PresentationFormat>Widescreen</PresentationFormat>
  <Paragraphs>51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Courier New</vt:lpstr>
      <vt:lpstr>Oslo Sans Office</vt:lpstr>
      <vt:lpstr>Office-tema</vt:lpstr>
      <vt:lpstr>Fagrådets  høstmøte  13.12.2021</vt:lpstr>
      <vt:lpstr>Dagsorden</vt:lpstr>
      <vt:lpstr>Fagrådet  i 2021</vt:lpstr>
      <vt:lpstr>Møter er i 2021 avholdt på Teams</vt:lpstr>
      <vt:lpstr>Fysiske treff i 2021</vt:lpstr>
      <vt:lpstr>Fagrådets hovedaktiviteter 2021</vt:lpstr>
      <vt:lpstr>Aktuelle saker i 2021</vt:lpstr>
      <vt:lpstr>PowerPoint-presentasjon</vt:lpstr>
      <vt:lpstr>Utvalg for drikkevann og vannmiljøtiltak  i 2021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Fagrådets aktivitet i 2021</dc:title>
  <dc:creator>Tone Høysæter</dc:creator>
  <cp:lastModifiedBy>Tone Høysæter</cp:lastModifiedBy>
  <cp:revision>29</cp:revision>
  <dcterms:created xsi:type="dcterms:W3CDTF">2021-12-08T13:19:29Z</dcterms:created>
  <dcterms:modified xsi:type="dcterms:W3CDTF">2021-12-13T10:40:02Z</dcterms:modified>
</cp:coreProperties>
</file>